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46.jpg" ContentType="image/jp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74.jpg" ContentType="image/jpg"/>
  <Override PartName="/ppt/media/image77.jpg" ContentType="image/jpg"/>
  <Override PartName="/ppt/media/image78.jpg" ContentType="image/jpg"/>
  <Override PartName="/ppt/media/image79.jpg" ContentType="image/jpg"/>
  <Override PartName="/ppt/media/image80.jpg" ContentType="image/jpg"/>
  <Override PartName="/ppt/media/image81.jpg" ContentType="image/jpg"/>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8" r:id="rId1"/>
  </p:sldMasterIdLst>
  <p:notesMasterIdLst>
    <p:notesMasterId r:id="rId110"/>
  </p:notesMasterIdLst>
  <p:sldIdLst>
    <p:sldId id="256" r:id="rId2"/>
    <p:sldId id="257" r:id="rId3"/>
    <p:sldId id="258" r:id="rId4"/>
    <p:sldId id="424" r:id="rId5"/>
    <p:sldId id="593" r:id="rId6"/>
    <p:sldId id="259" r:id="rId7"/>
    <p:sldId id="260" r:id="rId8"/>
    <p:sldId id="261" r:id="rId9"/>
    <p:sldId id="425" r:id="rId10"/>
    <p:sldId id="262" r:id="rId11"/>
    <p:sldId id="453" r:id="rId12"/>
    <p:sldId id="306" r:id="rId13"/>
    <p:sldId id="474" r:id="rId14"/>
    <p:sldId id="475" r:id="rId15"/>
    <p:sldId id="310" r:id="rId16"/>
    <p:sldId id="426" r:id="rId17"/>
    <p:sldId id="427" r:id="rId18"/>
    <p:sldId id="478" r:id="rId19"/>
    <p:sldId id="428" r:id="rId20"/>
    <p:sldId id="429" r:id="rId21"/>
    <p:sldId id="620" r:id="rId22"/>
    <p:sldId id="430" r:id="rId23"/>
    <p:sldId id="622" r:id="rId24"/>
    <p:sldId id="476" r:id="rId25"/>
    <p:sldId id="266" r:id="rId26"/>
    <p:sldId id="267" r:id="rId27"/>
    <p:sldId id="623" r:id="rId28"/>
    <p:sldId id="268" r:id="rId29"/>
    <p:sldId id="269" r:id="rId30"/>
    <p:sldId id="431" r:id="rId31"/>
    <p:sldId id="432" r:id="rId32"/>
    <p:sldId id="433" r:id="rId33"/>
    <p:sldId id="434" r:id="rId34"/>
    <p:sldId id="624" r:id="rId35"/>
    <p:sldId id="270" r:id="rId36"/>
    <p:sldId id="271" r:id="rId37"/>
    <p:sldId id="272" r:id="rId38"/>
    <p:sldId id="437" r:id="rId39"/>
    <p:sldId id="438" r:id="rId40"/>
    <p:sldId id="273" r:id="rId41"/>
    <p:sldId id="627" r:id="rId42"/>
    <p:sldId id="625" r:id="rId43"/>
    <p:sldId id="274" r:id="rId44"/>
    <p:sldId id="626" r:id="rId45"/>
    <p:sldId id="439" r:id="rId46"/>
    <p:sldId id="276" r:id="rId47"/>
    <p:sldId id="275" r:id="rId48"/>
    <p:sldId id="277" r:id="rId49"/>
    <p:sldId id="441" r:id="rId50"/>
    <p:sldId id="440" r:id="rId51"/>
    <p:sldId id="278" r:id="rId52"/>
    <p:sldId id="447" r:id="rId53"/>
    <p:sldId id="448" r:id="rId54"/>
    <p:sldId id="461" r:id="rId55"/>
    <p:sldId id="462" r:id="rId56"/>
    <p:sldId id="279" r:id="rId57"/>
    <p:sldId id="444" r:id="rId58"/>
    <p:sldId id="445" r:id="rId59"/>
    <p:sldId id="446" r:id="rId60"/>
    <p:sldId id="442" r:id="rId61"/>
    <p:sldId id="283" r:id="rId62"/>
    <p:sldId id="628" r:id="rId63"/>
    <p:sldId id="284" r:id="rId64"/>
    <p:sldId id="450" r:id="rId65"/>
    <p:sldId id="286" r:id="rId66"/>
    <p:sldId id="629" r:id="rId67"/>
    <p:sldId id="287" r:id="rId68"/>
    <p:sldId id="288" r:id="rId69"/>
    <p:sldId id="289" r:id="rId70"/>
    <p:sldId id="290" r:id="rId71"/>
    <p:sldId id="630" r:id="rId72"/>
    <p:sldId id="291" r:id="rId73"/>
    <p:sldId id="292" r:id="rId74"/>
    <p:sldId id="295" r:id="rId75"/>
    <p:sldId id="632" r:id="rId76"/>
    <p:sldId id="631" r:id="rId77"/>
    <p:sldId id="451" r:id="rId78"/>
    <p:sldId id="296" r:id="rId79"/>
    <p:sldId id="293" r:id="rId80"/>
    <p:sldId id="294" r:id="rId81"/>
    <p:sldId id="297" r:id="rId82"/>
    <p:sldId id="298" r:id="rId83"/>
    <p:sldId id="302" r:id="rId84"/>
    <p:sldId id="303" r:id="rId85"/>
    <p:sldId id="455" r:id="rId86"/>
    <p:sldId id="456" r:id="rId87"/>
    <p:sldId id="457" r:id="rId88"/>
    <p:sldId id="458" r:id="rId89"/>
    <p:sldId id="454" r:id="rId90"/>
    <p:sldId id="311" r:id="rId91"/>
    <p:sldId id="312" r:id="rId92"/>
    <p:sldId id="313" r:id="rId93"/>
    <p:sldId id="314" r:id="rId94"/>
    <p:sldId id="315" r:id="rId95"/>
    <p:sldId id="316" r:id="rId96"/>
    <p:sldId id="317" r:id="rId97"/>
    <p:sldId id="318" r:id="rId98"/>
    <p:sldId id="321" r:id="rId99"/>
    <p:sldId id="322" r:id="rId100"/>
    <p:sldId id="469" r:id="rId101"/>
    <p:sldId id="470" r:id="rId102"/>
    <p:sldId id="463" r:id="rId103"/>
    <p:sldId id="635" r:id="rId104"/>
    <p:sldId id="636" r:id="rId105"/>
    <p:sldId id="633" r:id="rId106"/>
    <p:sldId id="634" r:id="rId107"/>
    <p:sldId id="464" r:id="rId108"/>
    <p:sldId id="422" r:id="rId10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7" autoAdjust="0"/>
    <p:restoredTop sz="82536" autoAdjust="0"/>
  </p:normalViewPr>
  <p:slideViewPr>
    <p:cSldViewPr>
      <p:cViewPr varScale="1">
        <p:scale>
          <a:sx n="69" d="100"/>
          <a:sy n="69" d="100"/>
        </p:scale>
        <p:origin x="1037"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EA01A19E-D036-404E-A37D-330AD9CD2D81}" type="datetimeFigureOut">
              <a:rPr lang="en-IN" smtClean="0"/>
              <a:t>26-02-2025</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2214537-5EC8-4FFB-A941-EADB4A50D783}" type="slidenum">
              <a:rPr lang="en-IN" smtClean="0"/>
              <a:t>‹#›</a:t>
            </a:fld>
            <a:endParaRPr lang="en-IN"/>
          </a:p>
        </p:txBody>
      </p:sp>
    </p:spTree>
    <p:extLst>
      <p:ext uri="{BB962C8B-B14F-4D97-AF65-F5344CB8AC3E}">
        <p14:creationId xmlns:p14="http://schemas.microsoft.com/office/powerpoint/2010/main" val="4231779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2214537-5EC8-4FFB-A941-EADB4A50D783}" type="slidenum">
              <a:rPr lang="en-IN" smtClean="0"/>
              <a:t>22</a:t>
            </a:fld>
            <a:endParaRPr lang="en-IN"/>
          </a:p>
        </p:txBody>
      </p:sp>
    </p:spTree>
    <p:extLst>
      <p:ext uri="{BB962C8B-B14F-4D97-AF65-F5344CB8AC3E}">
        <p14:creationId xmlns:p14="http://schemas.microsoft.com/office/powerpoint/2010/main" val="3978621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2214537-5EC8-4FFB-A941-EADB4A50D783}" type="slidenum">
              <a:rPr lang="en-IN" smtClean="0"/>
              <a:t>29</a:t>
            </a:fld>
            <a:endParaRPr lang="en-IN"/>
          </a:p>
        </p:txBody>
      </p:sp>
    </p:spTree>
    <p:extLst>
      <p:ext uri="{BB962C8B-B14F-4D97-AF65-F5344CB8AC3E}">
        <p14:creationId xmlns:p14="http://schemas.microsoft.com/office/powerpoint/2010/main" val="2822098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2214537-5EC8-4FFB-A941-EADB4A50D783}" type="slidenum">
              <a:rPr lang="en-IN" smtClean="0"/>
              <a:t>35</a:t>
            </a:fld>
            <a:endParaRPr lang="en-IN"/>
          </a:p>
        </p:txBody>
      </p:sp>
    </p:spTree>
    <p:extLst>
      <p:ext uri="{BB962C8B-B14F-4D97-AF65-F5344CB8AC3E}">
        <p14:creationId xmlns:p14="http://schemas.microsoft.com/office/powerpoint/2010/main" val="194505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2214537-5EC8-4FFB-A941-EADB4A50D783}" type="slidenum">
              <a:rPr lang="en-IN" smtClean="0"/>
              <a:t>53</a:t>
            </a:fld>
            <a:endParaRPr lang="en-IN"/>
          </a:p>
        </p:txBody>
      </p:sp>
    </p:spTree>
    <p:extLst>
      <p:ext uri="{BB962C8B-B14F-4D97-AF65-F5344CB8AC3E}">
        <p14:creationId xmlns:p14="http://schemas.microsoft.com/office/powerpoint/2010/main" val="2570844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2214537-5EC8-4FFB-A941-EADB4A50D783}" type="slidenum">
              <a:rPr lang="en-IN" smtClean="0"/>
              <a:t>60</a:t>
            </a:fld>
            <a:endParaRPr lang="en-IN"/>
          </a:p>
        </p:txBody>
      </p:sp>
    </p:spTree>
    <p:extLst>
      <p:ext uri="{BB962C8B-B14F-4D97-AF65-F5344CB8AC3E}">
        <p14:creationId xmlns:p14="http://schemas.microsoft.com/office/powerpoint/2010/main" val="654236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2214537-5EC8-4FFB-A941-EADB4A50D783}" type="slidenum">
              <a:rPr lang="en-IN" smtClean="0"/>
              <a:t>62</a:t>
            </a:fld>
            <a:endParaRPr lang="en-IN"/>
          </a:p>
        </p:txBody>
      </p:sp>
    </p:spTree>
    <p:extLst>
      <p:ext uri="{BB962C8B-B14F-4D97-AF65-F5344CB8AC3E}">
        <p14:creationId xmlns:p14="http://schemas.microsoft.com/office/powerpoint/2010/main" val="24955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2214537-5EC8-4FFB-A941-EADB4A50D783}" type="slidenum">
              <a:rPr lang="en-IN" smtClean="0"/>
              <a:t>83</a:t>
            </a:fld>
            <a:endParaRPr lang="en-IN"/>
          </a:p>
        </p:txBody>
      </p:sp>
    </p:spTree>
    <p:extLst>
      <p:ext uri="{BB962C8B-B14F-4D97-AF65-F5344CB8AC3E}">
        <p14:creationId xmlns:p14="http://schemas.microsoft.com/office/powerpoint/2010/main" val="3683943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2214537-5EC8-4FFB-A941-EADB4A50D783}" type="slidenum">
              <a:rPr lang="en-IN" smtClean="0"/>
              <a:t>107</a:t>
            </a:fld>
            <a:endParaRPr lang="en-IN"/>
          </a:p>
        </p:txBody>
      </p:sp>
    </p:spTree>
    <p:extLst>
      <p:ext uri="{BB962C8B-B14F-4D97-AF65-F5344CB8AC3E}">
        <p14:creationId xmlns:p14="http://schemas.microsoft.com/office/powerpoint/2010/main" val="1032421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843725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850841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238372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8BD707-D9CF-40AE-B4C6-C98DA3205C09}"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403323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740195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D8BD707-D9CF-40AE-B4C6-C98DA3205C09}" type="datetimeFigureOut">
              <a:rPr lang="en-US" smtClean="0"/>
              <a:t>2/26/2025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263976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D8BD707-D9CF-40AE-B4C6-C98DA3205C09}" type="datetimeFigureOut">
              <a:rPr lang="en-US" smtClean="0"/>
              <a:t>2/26/2025</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738516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D8BD707-D9CF-40AE-B4C6-C98DA3205C09}" type="datetimeFigureOut">
              <a:rPr lang="en-US" smtClean="0"/>
              <a:t>2/26/2025</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945775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2/26/2025</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241992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2/26/2025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348164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2/26/2025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758141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2/26/2025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335308684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Object-oriented_analysis_and_design" TargetMode="External"/><Relationship Id="rId2" Type="http://schemas.openxmlformats.org/officeDocument/2006/relationships/hyperlink" Target="https://docs.oracle.com/javase/tutorial/java/concepts/" TargetMode="External"/><Relationship Id="rId1" Type="http://schemas.openxmlformats.org/officeDocument/2006/relationships/slideLayout" Target="../slideLayouts/slideLayout2.xml"/><Relationship Id="rId6" Type="http://schemas.openxmlformats.org/officeDocument/2006/relationships/hyperlink" Target="https://www.geeksforgeeks.org/difference-between-structured-programming-and-object-oriented-programming/" TargetMode="External"/><Relationship Id="rId5" Type="http://schemas.openxmlformats.org/officeDocument/2006/relationships/hyperlink" Target="https://www.tutorialspoint.com/ooad/index.htm" TargetMode="External"/><Relationship Id="rId4" Type="http://schemas.openxmlformats.org/officeDocument/2006/relationships/hyperlink" Target="https://www.geeksforgeeks.org/object-oriented-programming-oops-concept-in-java/"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visual-paradigm.com/guide/uml-unified-modeling-language"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hyperlink" Target="http://www.agilemodeling.com/essays/umlDiagrams.htm"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71.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tutorialspoint.com/ooad/index.htm" TargetMode="External"/><Relationship Id="rId2" Type="http://schemas.openxmlformats.org/officeDocument/2006/relationships/hyperlink" Target="https://www.uml-diagrams.org/uml-25-diagrams.html" TargetMode="External"/><Relationship Id="rId1" Type="http://schemas.openxmlformats.org/officeDocument/2006/relationships/slideLayout" Target="../slideLayouts/slideLayout7.xml"/><Relationship Id="rId6" Type="http://schemas.openxmlformats.org/officeDocument/2006/relationships/hyperlink" Target="https://creately.com/blog/diagrams/sequence-diagram-tutorial-complete-guide-with-examples/" TargetMode="External"/><Relationship Id="rId5" Type="http://schemas.openxmlformats.org/officeDocument/2006/relationships/hyperlink" Target="https://www.visual-paradigm.com/guide/uml-unified-modeling-language/uml-class-diagram-tutorial/" TargetMode="External"/><Relationship Id="rId4" Type="http://schemas.openxmlformats.org/officeDocument/2006/relationships/hyperlink" Target="https://en.wikipedia.org/wiki/Unified_Modeling_Language"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hyperlink" Target="https://docs.oracle.com/javase/tutorial/java/concepts/" TargetMode="External"/><Relationship Id="rId2" Type="http://schemas.openxmlformats.org/officeDocument/2006/relationships/hyperlink" Target="https://en.wikipedia.org/wiki/List_of_object-oriented_programming_languages" TargetMode="External"/><Relationship Id="rId1" Type="http://schemas.openxmlformats.org/officeDocument/2006/relationships/slideLayout" Target="../slideLayouts/slideLayout2.xml"/><Relationship Id="rId6" Type="http://schemas.openxmlformats.org/officeDocument/2006/relationships/hyperlink" Target="https://www.codingdojo.com/blog/7-most-in-demand-programming-languages-of-2022" TargetMode="External"/><Relationship Id="rId5" Type="http://schemas.openxmlformats.org/officeDocument/2006/relationships/hyperlink" Target="https://en.wikipedia.org/wiki/Comparison_of_programming_paradigms" TargetMode="External"/><Relationship Id="rId4" Type="http://schemas.openxmlformats.org/officeDocument/2006/relationships/hyperlink" Target="https://en.wikipedia.org/wiki/Object-oriented_analysis_and_design"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idx="1"/>
          </p:nvPr>
        </p:nvSpPr>
        <p:spPr>
          <a:xfrm>
            <a:off x="766761" y="914400"/>
            <a:ext cx="10277475" cy="2057820"/>
          </a:xfrm>
          <a:prstGeom prst="rect">
            <a:avLst/>
          </a:prstGeom>
          <a:ln>
            <a:solidFill>
              <a:schemeClr val="accent2">
                <a:lumMod val="50000"/>
              </a:schemeClr>
            </a:solidFill>
          </a:ln>
        </p:spPr>
        <p:txBody>
          <a:bodyPr vert="horz" wrap="square" lIns="0" tIns="386918" rIns="0" bIns="0" rtlCol="0">
            <a:spAutoFit/>
          </a:bodyPr>
          <a:lstStyle/>
          <a:p>
            <a:pPr marL="2423160" marR="5080" indent="0">
              <a:lnSpc>
                <a:spcPts val="6480"/>
              </a:lnSpc>
              <a:spcBef>
                <a:spcPts val="915"/>
              </a:spcBef>
              <a:buNone/>
            </a:pPr>
            <a:r>
              <a:rPr sz="5400" spc="-50" dirty="0" smtClean="0">
                <a:solidFill>
                  <a:srgbClr val="C00000"/>
                </a:solidFill>
                <a:latin typeface="Times New Roman" panose="02020603050405020304" pitchFamily="18" charset="0"/>
                <a:cs typeface="Times New Roman" panose="02020603050405020304" pitchFamily="18" charset="0"/>
              </a:rPr>
              <a:t>OBJECT</a:t>
            </a:r>
            <a:r>
              <a:rPr sz="5400" spc="-185" dirty="0" smtClean="0">
                <a:solidFill>
                  <a:srgbClr val="C00000"/>
                </a:solidFill>
                <a:latin typeface="Times New Roman" panose="02020603050405020304" pitchFamily="18" charset="0"/>
                <a:cs typeface="Times New Roman" panose="02020603050405020304" pitchFamily="18" charset="0"/>
              </a:rPr>
              <a:t> </a:t>
            </a:r>
            <a:r>
              <a:rPr sz="5400" spc="-50" dirty="0">
                <a:solidFill>
                  <a:srgbClr val="C00000"/>
                </a:solidFill>
                <a:latin typeface="Times New Roman" panose="02020603050405020304" pitchFamily="18" charset="0"/>
                <a:cs typeface="Times New Roman" panose="02020603050405020304" pitchFamily="18" charset="0"/>
              </a:rPr>
              <a:t>ORIENTED </a:t>
            </a:r>
            <a:r>
              <a:rPr sz="5400" spc="-1340" dirty="0">
                <a:solidFill>
                  <a:srgbClr val="C00000"/>
                </a:solidFill>
                <a:latin typeface="Times New Roman" panose="02020603050405020304" pitchFamily="18" charset="0"/>
                <a:cs typeface="Times New Roman" panose="02020603050405020304" pitchFamily="18" charset="0"/>
              </a:rPr>
              <a:t> </a:t>
            </a:r>
            <a:r>
              <a:rPr sz="5400" spc="-110" dirty="0" smtClean="0">
                <a:solidFill>
                  <a:srgbClr val="C00000"/>
                </a:solidFill>
                <a:latin typeface="Times New Roman" panose="02020603050405020304" pitchFamily="18" charset="0"/>
                <a:cs typeface="Times New Roman" panose="02020603050405020304" pitchFamily="18" charset="0"/>
              </a:rPr>
              <a:t>P</a:t>
            </a:r>
            <a:r>
              <a:rPr lang="en-IN" sz="5400" spc="-110" dirty="0" smtClean="0">
                <a:solidFill>
                  <a:srgbClr val="C00000"/>
                </a:solidFill>
                <a:latin typeface="Times New Roman" panose="02020603050405020304" pitchFamily="18" charset="0"/>
                <a:cs typeface="Times New Roman" panose="02020603050405020304" pitchFamily="18" charset="0"/>
              </a:rPr>
              <a:t>ROGRAMMING</a:t>
            </a:r>
            <a:endParaRPr sz="5400" spc="-110" dirty="0">
              <a:solidFill>
                <a:srgbClr val="C00000"/>
              </a:solidFill>
              <a:latin typeface="Times New Roman" panose="02020603050405020304" pitchFamily="18" charset="0"/>
              <a:cs typeface="Times New Roman" panose="02020603050405020304" pitchFamily="18" charset="0"/>
            </a:endParaRPr>
          </a:p>
        </p:txBody>
      </p:sp>
      <p:sp>
        <p:nvSpPr>
          <p:cNvPr id="3" name="object 3"/>
          <p:cNvSpPr txBox="1"/>
          <p:nvPr/>
        </p:nvSpPr>
        <p:spPr>
          <a:xfrm>
            <a:off x="2008822" y="3429000"/>
            <a:ext cx="7793355" cy="2759729"/>
          </a:xfrm>
          <a:prstGeom prst="rect">
            <a:avLst/>
          </a:prstGeom>
        </p:spPr>
        <p:txBody>
          <a:bodyPr vert="horz" wrap="square" lIns="0" tIns="104139" rIns="0" bIns="0" rtlCol="0">
            <a:spAutoFit/>
          </a:bodyPr>
          <a:lstStyle/>
          <a:p>
            <a:pPr algn="ctr">
              <a:lnSpc>
                <a:spcPct val="100000"/>
              </a:lnSpc>
              <a:spcBef>
                <a:spcPts val="819"/>
              </a:spcBef>
            </a:pPr>
            <a:r>
              <a:rPr sz="2400" b="1" i="1" spc="-5" dirty="0">
                <a:solidFill>
                  <a:srgbClr val="0070C0"/>
                </a:solidFill>
                <a:latin typeface="Times New Roman" panose="02020603050405020304" pitchFamily="18" charset="0"/>
                <a:cs typeface="Times New Roman" panose="02020603050405020304" pitchFamily="18" charset="0"/>
              </a:rPr>
              <a:t>UNIT-1</a:t>
            </a:r>
            <a:endParaRPr sz="2400" b="1" i="1" dirty="0">
              <a:solidFill>
                <a:srgbClr val="0070C0"/>
              </a:solidFill>
              <a:latin typeface="Times New Roman" panose="02020603050405020304" pitchFamily="18" charset="0"/>
              <a:cs typeface="Times New Roman" panose="02020603050405020304" pitchFamily="18" charset="0"/>
            </a:endParaRPr>
          </a:p>
          <a:p>
            <a:pPr algn="ctr">
              <a:lnSpc>
                <a:spcPct val="100000"/>
              </a:lnSpc>
              <a:spcBef>
                <a:spcPts val="725"/>
              </a:spcBef>
            </a:pPr>
            <a:r>
              <a:rPr sz="2400" spc="-5" dirty="0">
                <a:latin typeface="Times New Roman" panose="02020603050405020304" pitchFamily="18" charset="0"/>
                <a:cs typeface="Times New Roman" panose="02020603050405020304" pitchFamily="18" charset="0"/>
              </a:rPr>
              <a:t>Subject</a:t>
            </a:r>
            <a:r>
              <a:rPr sz="2400" spc="-3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Code:</a:t>
            </a:r>
            <a:r>
              <a:rPr sz="2400" spc="-35" dirty="0">
                <a:latin typeface="Times New Roman" panose="02020603050405020304" pitchFamily="18" charset="0"/>
                <a:cs typeface="Times New Roman" panose="02020603050405020304" pitchFamily="18" charset="0"/>
              </a:rPr>
              <a:t> </a:t>
            </a:r>
            <a:r>
              <a:rPr lang="en-US" sz="2400" spc="-5" dirty="0" smtClean="0">
                <a:latin typeface="Times New Roman" panose="02020603050405020304" pitchFamily="18" charset="0"/>
                <a:cs typeface="Times New Roman" panose="02020603050405020304" pitchFamily="18" charset="0"/>
              </a:rPr>
              <a:t>23</a:t>
            </a:r>
            <a:r>
              <a:rPr sz="2400" spc="-5" dirty="0" smtClean="0">
                <a:latin typeface="Times New Roman" panose="02020603050405020304" pitchFamily="18" charset="0"/>
                <a:cs typeface="Times New Roman" panose="02020603050405020304" pitchFamily="18" charset="0"/>
              </a:rPr>
              <a:t>CSE</a:t>
            </a:r>
            <a:r>
              <a:rPr lang="en-US" sz="2400" spc="-5" dirty="0" smtClean="0">
                <a:latin typeface="Times New Roman" panose="02020603050405020304" pitchFamily="18" charset="0"/>
                <a:cs typeface="Times New Roman" panose="02020603050405020304" pitchFamily="18" charset="0"/>
              </a:rPr>
              <a:t>111</a:t>
            </a:r>
            <a:endParaRPr sz="2400" dirty="0" smtClean="0">
              <a:latin typeface="Times New Roman" panose="02020603050405020304" pitchFamily="18" charset="0"/>
              <a:cs typeface="Times New Roman" panose="02020603050405020304" pitchFamily="18" charset="0"/>
            </a:endParaRPr>
          </a:p>
          <a:p>
            <a:pPr algn="ctr">
              <a:lnSpc>
                <a:spcPct val="100000"/>
              </a:lnSpc>
              <a:spcBef>
                <a:spcPts val="705"/>
              </a:spcBef>
            </a:pPr>
            <a:r>
              <a:rPr sz="2400" spc="-5" dirty="0" smtClean="0">
                <a:latin typeface="Times New Roman" panose="02020603050405020304" pitchFamily="18" charset="0"/>
                <a:cs typeface="Times New Roman" panose="02020603050405020304" pitchFamily="18" charset="0"/>
              </a:rPr>
              <a:t>L-T-P-C</a:t>
            </a:r>
            <a:r>
              <a:rPr sz="2400" spc="10" dirty="0" smtClean="0">
                <a:latin typeface="Times New Roman" panose="02020603050405020304" pitchFamily="18" charset="0"/>
                <a:cs typeface="Times New Roman" panose="02020603050405020304" pitchFamily="18" charset="0"/>
              </a:rPr>
              <a:t> </a:t>
            </a:r>
            <a:r>
              <a:rPr sz="2400" spc="-5" dirty="0" smtClean="0">
                <a:latin typeface="Times New Roman" panose="02020603050405020304" pitchFamily="18" charset="0"/>
                <a:cs typeface="Times New Roman" panose="02020603050405020304" pitchFamily="18" charset="0"/>
              </a:rPr>
              <a:t>(Lecture,</a:t>
            </a:r>
            <a:r>
              <a:rPr sz="2400" spc="-15" dirty="0" smtClean="0">
                <a:latin typeface="Times New Roman" panose="02020603050405020304" pitchFamily="18" charset="0"/>
                <a:cs typeface="Times New Roman" panose="02020603050405020304" pitchFamily="18" charset="0"/>
              </a:rPr>
              <a:t> </a:t>
            </a:r>
            <a:r>
              <a:rPr sz="2400" spc="-25" dirty="0" smtClean="0">
                <a:latin typeface="Times New Roman" panose="02020603050405020304" pitchFamily="18" charset="0"/>
                <a:cs typeface="Times New Roman" panose="02020603050405020304" pitchFamily="18" charset="0"/>
              </a:rPr>
              <a:t>Tutorial,</a:t>
            </a:r>
            <a:r>
              <a:rPr sz="2400" spc="-10" dirty="0" smtClean="0">
                <a:latin typeface="Times New Roman" panose="02020603050405020304" pitchFamily="18" charset="0"/>
                <a:cs typeface="Times New Roman" panose="02020603050405020304" pitchFamily="18" charset="0"/>
              </a:rPr>
              <a:t> Practical,</a:t>
            </a:r>
            <a:r>
              <a:rPr sz="2400" spc="-45" dirty="0" smtClean="0">
                <a:latin typeface="Times New Roman" panose="02020603050405020304" pitchFamily="18" charset="0"/>
                <a:cs typeface="Times New Roman" panose="02020603050405020304" pitchFamily="18" charset="0"/>
              </a:rPr>
              <a:t> </a:t>
            </a:r>
            <a:r>
              <a:rPr sz="2400" dirty="0" smtClean="0">
                <a:latin typeface="Times New Roman" panose="02020603050405020304" pitchFamily="18" charset="0"/>
                <a:cs typeface="Times New Roman" panose="02020603050405020304" pitchFamily="18" charset="0"/>
              </a:rPr>
              <a:t>and</a:t>
            </a:r>
            <a:r>
              <a:rPr sz="2400" spc="-10" dirty="0" smtClean="0">
                <a:latin typeface="Times New Roman" panose="02020603050405020304" pitchFamily="18" charset="0"/>
                <a:cs typeface="Times New Roman" panose="02020603050405020304" pitchFamily="18" charset="0"/>
              </a:rPr>
              <a:t> </a:t>
            </a:r>
            <a:r>
              <a:rPr sz="2400" spc="-5" dirty="0" smtClean="0">
                <a:latin typeface="Times New Roman" panose="02020603050405020304" pitchFamily="18" charset="0"/>
                <a:cs typeface="Times New Roman" panose="02020603050405020304" pitchFamily="18" charset="0"/>
              </a:rPr>
              <a:t>Credit)</a:t>
            </a:r>
            <a:r>
              <a:rPr sz="2400" spc="10" dirty="0" smtClean="0">
                <a:latin typeface="Times New Roman" panose="02020603050405020304" pitchFamily="18" charset="0"/>
                <a:cs typeface="Times New Roman" panose="02020603050405020304" pitchFamily="18" charset="0"/>
              </a:rPr>
              <a:t> </a:t>
            </a:r>
            <a:r>
              <a:rPr sz="2400" dirty="0" smtClean="0">
                <a:latin typeface="Times New Roman" panose="02020603050405020304" pitchFamily="18" charset="0"/>
                <a:cs typeface="Times New Roman" panose="02020603050405020304" pitchFamily="18" charset="0"/>
              </a:rPr>
              <a:t>:</a:t>
            </a:r>
            <a:r>
              <a:rPr sz="2400" spc="-15" dirty="0" smtClean="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3</a:t>
            </a:r>
            <a:r>
              <a:rPr sz="2400" spc="-5" dirty="0" smtClean="0">
                <a:latin typeface="Times New Roman" panose="02020603050405020304" pitchFamily="18" charset="0"/>
                <a:cs typeface="Times New Roman" panose="02020603050405020304" pitchFamily="18" charset="0"/>
              </a:rPr>
              <a:t>-0-</a:t>
            </a:r>
            <a:r>
              <a:rPr lang="en-US" sz="2400" spc="-5" dirty="0" smtClean="0">
                <a:latin typeface="Times New Roman" panose="02020603050405020304" pitchFamily="18" charset="0"/>
                <a:cs typeface="Times New Roman" panose="02020603050405020304" pitchFamily="18" charset="0"/>
              </a:rPr>
              <a:t>2</a:t>
            </a:r>
            <a:r>
              <a:rPr sz="2400" spc="-5" dirty="0" smtClean="0">
                <a:latin typeface="Times New Roman" panose="02020603050405020304" pitchFamily="18" charset="0"/>
                <a:cs typeface="Times New Roman" panose="02020603050405020304" pitchFamily="18" charset="0"/>
              </a:rPr>
              <a:t>-</a:t>
            </a:r>
            <a:r>
              <a:rPr lang="en-US" sz="2400" spc="-5" dirty="0" smtClean="0">
                <a:latin typeface="Times New Roman" panose="02020603050405020304" pitchFamily="18" charset="0"/>
                <a:cs typeface="Times New Roman" panose="02020603050405020304" pitchFamily="18" charset="0"/>
              </a:rPr>
              <a:t>4</a:t>
            </a:r>
            <a:endParaRPr sz="2400" dirty="0" smtClean="0">
              <a:latin typeface="Times New Roman" panose="02020603050405020304" pitchFamily="18" charset="0"/>
              <a:cs typeface="Times New Roman" panose="02020603050405020304" pitchFamily="18" charset="0"/>
            </a:endParaRPr>
          </a:p>
          <a:p>
            <a:pPr>
              <a:lnSpc>
                <a:spcPct val="100000"/>
              </a:lnSpc>
              <a:spcBef>
                <a:spcPts val="35"/>
              </a:spcBef>
            </a:pPr>
            <a:endParaRPr sz="3500" dirty="0">
              <a:latin typeface="Times New Roman" panose="02020603050405020304" pitchFamily="18" charset="0"/>
              <a:cs typeface="Times New Roman" panose="02020603050405020304" pitchFamily="18" charset="0"/>
            </a:endParaRPr>
          </a:p>
          <a:p>
            <a:pPr algn="ctr">
              <a:lnSpc>
                <a:spcPct val="100000"/>
              </a:lnSpc>
            </a:pPr>
            <a:r>
              <a:rPr sz="2400" b="1" i="1" spc="-25" dirty="0">
                <a:solidFill>
                  <a:srgbClr val="7030A0"/>
                </a:solidFill>
                <a:latin typeface="Times New Roman" panose="02020603050405020304" pitchFamily="18" charset="0"/>
                <a:cs typeface="Times New Roman" panose="02020603050405020304" pitchFamily="18" charset="0"/>
              </a:rPr>
              <a:t>By</a:t>
            </a:r>
            <a:endParaRPr sz="2400" b="1" i="1" dirty="0">
              <a:solidFill>
                <a:srgbClr val="7030A0"/>
              </a:solidFill>
              <a:latin typeface="Times New Roman" panose="02020603050405020304" pitchFamily="18" charset="0"/>
              <a:cs typeface="Times New Roman" panose="02020603050405020304" pitchFamily="18" charset="0"/>
            </a:endParaRPr>
          </a:p>
          <a:p>
            <a:pPr marL="635" algn="ctr">
              <a:lnSpc>
                <a:spcPct val="100000"/>
              </a:lnSpc>
              <a:spcBef>
                <a:spcPts val="710"/>
              </a:spcBef>
            </a:pPr>
            <a:r>
              <a:rPr sz="2400" spc="-5" dirty="0" smtClean="0">
                <a:latin typeface="Times New Roman" panose="02020603050405020304" pitchFamily="18" charset="0"/>
                <a:cs typeface="Times New Roman" panose="02020603050405020304" pitchFamily="18" charset="0"/>
              </a:rPr>
              <a:t>Dr</a:t>
            </a:r>
            <a:r>
              <a:rPr lang="en-US" sz="2400" spc="-5" dirty="0" smtClean="0">
                <a:latin typeface="Times New Roman" panose="02020603050405020304" pitchFamily="18" charset="0"/>
                <a:cs typeface="Times New Roman" panose="02020603050405020304" pitchFamily="18" charset="0"/>
              </a:rPr>
              <a:t>.</a:t>
            </a:r>
            <a:r>
              <a:rPr sz="2400" spc="-40" dirty="0" smtClean="0">
                <a:latin typeface="Times New Roman" panose="02020603050405020304" pitchFamily="18" charset="0"/>
                <a:cs typeface="Times New Roman" panose="02020603050405020304" pitchFamily="18" charset="0"/>
              </a:rPr>
              <a:t> </a:t>
            </a:r>
            <a:r>
              <a:rPr lang="en-US" sz="2400" spc="-5" dirty="0" smtClean="0">
                <a:latin typeface="Times New Roman" panose="02020603050405020304" pitchFamily="18" charset="0"/>
                <a:cs typeface="Times New Roman" panose="02020603050405020304" pitchFamily="18" charset="0"/>
              </a:rPr>
              <a:t>Raj Kumar Batchu</a:t>
            </a: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000" y="304800"/>
            <a:ext cx="9829800" cy="6145682"/>
          </a:xfrm>
          <a:prstGeom prst="rect">
            <a:avLst/>
          </a:prstGeom>
          <a:ln w="19050">
            <a:solidFill>
              <a:srgbClr val="00B050"/>
            </a:solidFill>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515600" cy="777875"/>
          </a:xfrm>
        </p:spPr>
        <p:txBody>
          <a:bodyPr>
            <a:normAutofit/>
          </a:bodyPr>
          <a:lstStyle/>
          <a:p>
            <a:pPr algn="just"/>
            <a:r>
              <a:rPr lang="en-US" sz="4000" spc="-15" dirty="0">
                <a:latin typeface="Times New Roman" panose="02020603050405020304" pitchFamily="18" charset="0"/>
                <a:cs typeface="Times New Roman" panose="02020603050405020304" pitchFamily="18" charset="0"/>
              </a:rPr>
              <a:t>Why we need Encapsulation ?</a:t>
            </a:r>
            <a:endParaRPr lang="en-IN" sz="4000" spc="-15" dirty="0">
              <a:latin typeface="Times New Roman" panose="02020603050405020304" pitchFamily="18" charset="0"/>
              <a:cs typeface="Times New Roman" panose="02020603050405020304" pitchFamily="18" charset="0"/>
            </a:endParaRPr>
          </a:p>
        </p:txBody>
      </p:sp>
      <p:sp>
        <p:nvSpPr>
          <p:cNvPr id="5" name="Rectangle 4"/>
          <p:cNvSpPr/>
          <p:nvPr/>
        </p:nvSpPr>
        <p:spPr>
          <a:xfrm>
            <a:off x="609600" y="1158875"/>
            <a:ext cx="10515600" cy="4985980"/>
          </a:xfrm>
          <a:prstGeom prst="rect">
            <a:avLst/>
          </a:prstGeom>
        </p:spPr>
        <p:txBody>
          <a:bodyPr wrap="square">
            <a:spAutoFit/>
          </a:bodyPr>
          <a:lstStyle/>
          <a:p>
            <a:pPr algn="just">
              <a:buFont typeface="+mj-lt"/>
              <a:buAutoNum type="arabicPeriod"/>
            </a:pPr>
            <a:r>
              <a:rPr lang="en-US" sz="2200" b="1" dirty="0" smtClean="0">
                <a:latin typeface="Times New Roman" panose="02020603050405020304" pitchFamily="18" charset="0"/>
                <a:cs typeface="Times New Roman" panose="02020603050405020304" pitchFamily="18" charset="0"/>
              </a:rPr>
              <a:t>Data Hiding</a:t>
            </a:r>
            <a:r>
              <a:rPr lang="en-US" sz="2200" dirty="0" smtClean="0">
                <a:latin typeface="Times New Roman" panose="02020603050405020304" pitchFamily="18" charset="0"/>
                <a:cs typeface="Times New Roman" panose="02020603050405020304" pitchFamily="18" charset="0"/>
              </a:rPr>
              <a:t>: By using </a:t>
            </a:r>
            <a:r>
              <a:rPr lang="en-US" sz="2200" b="1" dirty="0" smtClean="0">
                <a:latin typeface="Times New Roman" panose="02020603050405020304" pitchFamily="18" charset="0"/>
                <a:cs typeface="Times New Roman" panose="02020603050405020304" pitchFamily="18" charset="0"/>
              </a:rPr>
              <a:t>private access modifiers </a:t>
            </a:r>
            <a:r>
              <a:rPr lang="en-US" sz="2200" dirty="0" smtClean="0">
                <a:latin typeface="Times New Roman" panose="02020603050405020304" pitchFamily="18" charset="0"/>
                <a:cs typeface="Times New Roman" panose="02020603050405020304" pitchFamily="18" charset="0"/>
              </a:rPr>
              <a:t>for fields in a class, you can hide the implementation details from users of the class. This prevents the direct access and manipulation of the class's internal state, improving the security and maintainability of the code.</a:t>
            </a:r>
          </a:p>
          <a:p>
            <a:pPr algn="just">
              <a:buFont typeface="+mj-lt"/>
              <a:buAutoNum type="arabicPeriod"/>
            </a:pPr>
            <a:endParaRPr lang="en-US" sz="800" dirty="0" smtClean="0">
              <a:latin typeface="Times New Roman" panose="02020603050405020304" pitchFamily="18" charset="0"/>
              <a:cs typeface="Times New Roman" panose="02020603050405020304" pitchFamily="18" charset="0"/>
            </a:endParaRPr>
          </a:p>
          <a:p>
            <a:pPr algn="just">
              <a:buFont typeface="+mj-lt"/>
              <a:buAutoNum type="arabicPeriod"/>
            </a:pPr>
            <a:r>
              <a:rPr lang="en-US" sz="2200" b="1" dirty="0" smtClean="0">
                <a:latin typeface="Times New Roman" panose="02020603050405020304" pitchFamily="18" charset="0"/>
                <a:cs typeface="Times New Roman" panose="02020603050405020304" pitchFamily="18" charset="0"/>
              </a:rPr>
              <a:t>Controlled Access</a:t>
            </a:r>
            <a:r>
              <a:rPr lang="en-US" sz="2200"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Encapsulation provides ultimate control over the data members and data methods inside the class</a:t>
            </a:r>
            <a:r>
              <a:rPr lang="en-US" sz="2200" dirty="0" smtClean="0">
                <a:latin typeface="Times New Roman" panose="02020603050405020304" pitchFamily="18" charset="0"/>
                <a:cs typeface="Times New Roman" panose="02020603050405020304" pitchFamily="18" charset="0"/>
              </a:rPr>
              <a:t>.</a:t>
            </a:r>
          </a:p>
          <a:p>
            <a:pPr algn="just"/>
            <a:endParaRPr lang="en-US" sz="800" dirty="0">
              <a:latin typeface="Times New Roman" panose="02020603050405020304" pitchFamily="18" charset="0"/>
              <a:cs typeface="Times New Roman" panose="02020603050405020304" pitchFamily="18" charset="0"/>
            </a:endParaRPr>
          </a:p>
          <a:p>
            <a:pPr algn="just"/>
            <a:endParaRPr lang="en-US" sz="800" dirty="0">
              <a:latin typeface="Times New Roman" panose="02020603050405020304" pitchFamily="18" charset="0"/>
              <a:cs typeface="Times New Roman" panose="02020603050405020304" pitchFamily="18" charset="0"/>
            </a:endParaRPr>
          </a:p>
          <a:p>
            <a:pPr algn="just"/>
            <a:r>
              <a:rPr lang="en-US" sz="2200" b="1" dirty="0" smtClean="0">
                <a:latin typeface="Times New Roman" panose="02020603050405020304" pitchFamily="18" charset="0"/>
                <a:cs typeface="Times New Roman" panose="02020603050405020304" pitchFamily="18" charset="0"/>
              </a:rPr>
              <a:t>3.Modularity</a:t>
            </a:r>
            <a:r>
              <a:rPr lang="en-US" sz="2200"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ensures that a system is divided into independent, interchangeable modules that can function independently and interact with each other through well-defined interfaces</a:t>
            </a:r>
            <a:r>
              <a:rPr lang="en-US" sz="2200" dirty="0" smtClean="0">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a:p>
            <a:pPr algn="just"/>
            <a:r>
              <a:rPr lang="en-US" sz="2200" b="1" dirty="0" smtClean="0">
                <a:latin typeface="Times New Roman" panose="02020603050405020304" pitchFamily="18" charset="0"/>
                <a:cs typeface="Times New Roman" panose="02020603050405020304" pitchFamily="18" charset="0"/>
              </a:rPr>
              <a:t>4. </a:t>
            </a:r>
            <a:r>
              <a:rPr lang="en-US" sz="2200" b="1" dirty="0">
                <a:latin typeface="Times New Roman" panose="02020603050405020304" pitchFamily="18" charset="0"/>
                <a:cs typeface="Times New Roman" panose="02020603050405020304" pitchFamily="18" charset="0"/>
              </a:rPr>
              <a:t>Code Reusability</a:t>
            </a:r>
            <a:r>
              <a:rPr lang="en-US" sz="2200" dirty="0">
                <a:latin typeface="Times New Roman" panose="02020603050405020304" pitchFamily="18" charset="0"/>
                <a:cs typeface="Times New Roman" panose="02020603050405020304" pitchFamily="18" charset="0"/>
              </a:rPr>
              <a:t>: Encapsulation allows you to reuse your previous data or Java codes in a new context/class. This is done with Inheritance, where new classes inherit properties of the encapsulated classes. </a:t>
            </a:r>
          </a:p>
          <a:p>
            <a:pPr algn="just"/>
            <a:endParaRPr lang="en-US"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494219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9600" y="948690"/>
            <a:ext cx="10972800" cy="1785104"/>
          </a:xfrm>
          <a:prstGeom prst="rect">
            <a:avLst/>
          </a:prstGeom>
        </p:spPr>
        <p:txBody>
          <a:bodyPr wrap="square">
            <a:spAutoFit/>
          </a:bodyPr>
          <a:lstStyle/>
          <a:p>
            <a:pPr algn="just"/>
            <a:r>
              <a:rPr lang="en-US" sz="2200" b="1" dirty="0" smtClean="0">
                <a:latin typeface="Times New Roman" panose="02020603050405020304" pitchFamily="18" charset="0"/>
                <a:cs typeface="Times New Roman" panose="02020603050405020304" pitchFamily="18" charset="0"/>
              </a:rPr>
              <a:t>5. Abstraction</a:t>
            </a:r>
            <a:r>
              <a:rPr lang="en-US" sz="2200" dirty="0">
                <a:latin typeface="Times New Roman" panose="02020603050405020304" pitchFamily="18" charset="0"/>
                <a:cs typeface="Times New Roman" panose="02020603050405020304" pitchFamily="18" charset="0"/>
              </a:rPr>
              <a:t>: Encapsulation promotes abstraction by allowing you to </a:t>
            </a:r>
            <a:r>
              <a:rPr lang="en-US" sz="2200" b="1" dirty="0">
                <a:latin typeface="Times New Roman" panose="02020603050405020304" pitchFamily="18" charset="0"/>
                <a:cs typeface="Times New Roman" panose="02020603050405020304" pitchFamily="18" charset="0"/>
              </a:rPr>
              <a:t>focus on the essential aspects of an object while hiding the unnecessary details</a:t>
            </a:r>
            <a:r>
              <a:rPr lang="en-US" sz="2200" dirty="0">
                <a:latin typeface="Times New Roman" panose="02020603050405020304" pitchFamily="18" charset="0"/>
                <a:cs typeface="Times New Roman" panose="02020603050405020304" pitchFamily="18" charset="0"/>
              </a:rPr>
              <a:t>. </a:t>
            </a:r>
            <a:endParaRPr lang="en-US" sz="2200" dirty="0" smtClean="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In summary, encapsulation is a powerful concept that offers several advantages, including </a:t>
            </a:r>
            <a:r>
              <a:rPr lang="en-US" sz="2200" b="1" dirty="0">
                <a:latin typeface="Times New Roman" panose="02020603050405020304" pitchFamily="18" charset="0"/>
                <a:cs typeface="Times New Roman" panose="02020603050405020304" pitchFamily="18" charset="0"/>
              </a:rPr>
              <a:t>data hiding, controlled access, </a:t>
            </a:r>
            <a:r>
              <a:rPr lang="en-US" sz="2200" b="1" dirty="0" smtClean="0">
                <a:latin typeface="Times New Roman" panose="02020603050405020304" pitchFamily="18" charset="0"/>
                <a:cs typeface="Times New Roman" panose="02020603050405020304" pitchFamily="18" charset="0"/>
              </a:rPr>
              <a:t>modularity</a:t>
            </a:r>
            <a:r>
              <a:rPr lang="en-US" sz="2200" b="1" dirty="0">
                <a:latin typeface="Times New Roman" panose="02020603050405020304" pitchFamily="18" charset="0"/>
                <a:cs typeface="Times New Roman" panose="02020603050405020304" pitchFamily="18" charset="0"/>
              </a:rPr>
              <a:t>, code reusability, and abstraction</a:t>
            </a:r>
            <a:r>
              <a:rPr lang="en-US" sz="2200" dirty="0">
                <a:latin typeface="Times New Roman" panose="02020603050405020304" pitchFamily="18" charset="0"/>
                <a:cs typeface="Times New Roman" panose="02020603050405020304" pitchFamily="18" charset="0"/>
              </a:rPr>
              <a:t>. </a:t>
            </a:r>
          </a:p>
        </p:txBody>
      </p:sp>
      <p:pic>
        <p:nvPicPr>
          <p:cNvPr id="3" name="object 2"/>
          <p:cNvPicPr/>
          <p:nvPr/>
        </p:nvPicPr>
        <p:blipFill>
          <a:blip r:embed="rId2" cstate="print"/>
          <a:stretch>
            <a:fillRect/>
          </a:stretch>
        </p:blipFill>
        <p:spPr>
          <a:xfrm>
            <a:off x="8610600" y="3723437"/>
            <a:ext cx="2667000" cy="2882450"/>
          </a:xfrm>
          <a:prstGeom prst="rect">
            <a:avLst/>
          </a:prstGeom>
        </p:spPr>
      </p:pic>
    </p:spTree>
    <p:extLst>
      <p:ext uri="{BB962C8B-B14F-4D97-AF65-F5344CB8AC3E}">
        <p14:creationId xmlns:p14="http://schemas.microsoft.com/office/powerpoint/2010/main" val="289675655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152400"/>
            <a:ext cx="4927735" cy="6477000"/>
          </a:xfrm>
          <a:prstGeom prst="rect">
            <a:avLst/>
          </a:prstGeom>
        </p:spPr>
      </p:pic>
      <p:sp>
        <p:nvSpPr>
          <p:cNvPr id="7" name="Rectangle 6"/>
          <p:cNvSpPr/>
          <p:nvPr/>
        </p:nvSpPr>
        <p:spPr>
          <a:xfrm>
            <a:off x="3505200" y="6172200"/>
            <a:ext cx="1622560" cy="369332"/>
          </a:xfrm>
          <a:prstGeom prst="rect">
            <a:avLst/>
          </a:prstGeom>
        </p:spPr>
        <p:txBody>
          <a:bodyPr wrap="none">
            <a:spAutoFit/>
          </a:bodyPr>
          <a:lstStyle/>
          <a:p>
            <a:pPr lvl="0" eaLnBrk="0" fontAlgn="base" hangingPunct="0">
              <a:spcBef>
                <a:spcPct val="0"/>
              </a:spcBef>
              <a:spcAft>
                <a:spcPct val="0"/>
              </a:spcAft>
            </a:pPr>
            <a:r>
              <a:rPr lang="en-US" altLang="en-US" dirty="0" smtClean="0">
                <a:solidFill>
                  <a:schemeClr val="bg1"/>
                </a:solidFill>
                <a:latin typeface="Arial Unicode MS" panose="020B0604020202020204" pitchFamily="34" charset="-128"/>
              </a:rPr>
              <a:t>O/P: Area</a:t>
            </a:r>
            <a:r>
              <a:rPr lang="en-US" altLang="en-US" dirty="0">
                <a:solidFill>
                  <a:schemeClr val="bg1"/>
                </a:solidFill>
                <a:latin typeface="Arial Unicode MS" panose="020B0604020202020204" pitchFamily="34" charset="-128"/>
              </a:rPr>
              <a:t>: 30</a:t>
            </a:r>
            <a:r>
              <a:rPr lang="en-US" altLang="en-US" sz="1400" dirty="0">
                <a:solidFill>
                  <a:schemeClr val="bg1"/>
                </a:solidFill>
              </a:rPr>
              <a:t> </a:t>
            </a:r>
            <a:endParaRPr lang="en-US" altLang="en-US" sz="4000" dirty="0">
              <a:solidFill>
                <a:schemeClr val="bg1"/>
              </a:solidFill>
              <a:latin typeface="Arial" panose="020B0604020202020204" pitchFamily="34" charset="0"/>
            </a:endParaRPr>
          </a:p>
        </p:txBody>
      </p:sp>
      <p:sp>
        <p:nvSpPr>
          <p:cNvPr id="9" name="Rectangle 8"/>
          <p:cNvSpPr/>
          <p:nvPr/>
        </p:nvSpPr>
        <p:spPr>
          <a:xfrm>
            <a:off x="5638800" y="1066800"/>
            <a:ext cx="6096000" cy="4154984"/>
          </a:xfrm>
          <a:prstGeom prst="rect">
            <a:avLst/>
          </a:prstGeom>
        </p:spPr>
        <p:txBody>
          <a:bodyPr>
            <a:spAutoFit/>
          </a:bodyPr>
          <a:lstStyle/>
          <a:p>
            <a:pPr marL="342900" lvl="0" indent="-342900" algn="just" eaLnBrk="0" fontAlgn="base" hangingPunct="0">
              <a:spcBef>
                <a:spcPct val="0"/>
              </a:spcBef>
              <a:spcAft>
                <a:spcPct val="0"/>
              </a:spcAft>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In the above example, we have created a class named </a:t>
            </a:r>
            <a:r>
              <a:rPr lang="en-US" altLang="en-US" sz="2200" i="1" dirty="0">
                <a:latin typeface="Times New Roman" panose="02020603050405020304" pitchFamily="18" charset="0"/>
                <a:cs typeface="Times New Roman" panose="02020603050405020304" pitchFamily="18" charset="0"/>
              </a:rPr>
              <a:t>Area</a:t>
            </a:r>
            <a:r>
              <a:rPr lang="en-US" altLang="en-US" sz="2200" dirty="0">
                <a:latin typeface="Times New Roman" panose="02020603050405020304" pitchFamily="18" charset="0"/>
                <a:cs typeface="Times New Roman" panose="02020603050405020304" pitchFamily="18" charset="0"/>
              </a:rPr>
              <a:t>. The main purpose of this class is to calculate the area.</a:t>
            </a:r>
          </a:p>
          <a:p>
            <a:pPr marL="342900" lvl="0" indent="-342900" algn="just" eaLnBrk="0" fontAlgn="base" hangingPunct="0">
              <a:spcBef>
                <a:spcPct val="0"/>
              </a:spcBef>
              <a:spcAft>
                <a:spcPct val="0"/>
              </a:spcAft>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To calculate an area, we need two variables: </a:t>
            </a:r>
            <a:r>
              <a:rPr lang="en-US" altLang="en-US" sz="2200" i="1" dirty="0">
                <a:latin typeface="Times New Roman" panose="02020603050405020304" pitchFamily="18" charset="0"/>
                <a:cs typeface="Times New Roman" panose="02020603050405020304" pitchFamily="18" charset="0"/>
              </a:rPr>
              <a:t>length</a:t>
            </a:r>
            <a:r>
              <a:rPr lang="en-US" altLang="en-US" sz="2200" dirty="0">
                <a:latin typeface="Times New Roman" panose="02020603050405020304" pitchFamily="18" charset="0"/>
                <a:cs typeface="Times New Roman" panose="02020603050405020304" pitchFamily="18" charset="0"/>
              </a:rPr>
              <a:t> and </a:t>
            </a:r>
            <a:r>
              <a:rPr lang="en-US" altLang="en-US" sz="2200" i="1" dirty="0">
                <a:latin typeface="Times New Roman" panose="02020603050405020304" pitchFamily="18" charset="0"/>
                <a:cs typeface="Times New Roman" panose="02020603050405020304" pitchFamily="18" charset="0"/>
              </a:rPr>
              <a:t>breadth</a:t>
            </a:r>
            <a:r>
              <a:rPr lang="en-US" altLang="en-US" sz="2200" dirty="0">
                <a:latin typeface="Times New Roman" panose="02020603050405020304" pitchFamily="18" charset="0"/>
                <a:cs typeface="Times New Roman" panose="02020603050405020304" pitchFamily="18" charset="0"/>
              </a:rPr>
              <a:t> and a method: </a:t>
            </a:r>
            <a:r>
              <a:rPr lang="en-US" altLang="en-US" sz="2200" dirty="0" err="1">
                <a:latin typeface="Times New Roman" panose="02020603050405020304" pitchFamily="18" charset="0"/>
                <a:cs typeface="Times New Roman" panose="02020603050405020304" pitchFamily="18" charset="0"/>
              </a:rPr>
              <a:t>getArea</a:t>
            </a:r>
            <a:r>
              <a:rPr lang="en-US" altLang="en-US" sz="2200" dirty="0">
                <a:latin typeface="Times New Roman" panose="02020603050405020304" pitchFamily="18" charset="0"/>
                <a:cs typeface="Times New Roman" panose="02020603050405020304" pitchFamily="18" charset="0"/>
              </a:rPr>
              <a:t>(). Hence, </a:t>
            </a:r>
            <a:r>
              <a:rPr lang="en-US" altLang="en-US" sz="2200" b="1" dirty="0">
                <a:latin typeface="Times New Roman" panose="02020603050405020304" pitchFamily="18" charset="0"/>
                <a:cs typeface="Times New Roman" panose="02020603050405020304" pitchFamily="18" charset="0"/>
              </a:rPr>
              <a:t>we bundled these fields and methods inside a single class</a:t>
            </a:r>
            <a:r>
              <a:rPr lang="en-US" altLang="en-US" sz="2200" dirty="0">
                <a:latin typeface="Times New Roman" panose="02020603050405020304" pitchFamily="18" charset="0"/>
                <a:cs typeface="Times New Roman" panose="02020603050405020304" pitchFamily="18" charset="0"/>
              </a:rPr>
              <a:t>.</a:t>
            </a:r>
          </a:p>
          <a:p>
            <a:pPr marL="342900" lvl="0" indent="-342900" algn="just" eaLnBrk="0" fontAlgn="base" hangingPunct="0">
              <a:spcBef>
                <a:spcPct val="0"/>
              </a:spcBef>
              <a:spcAft>
                <a:spcPct val="0"/>
              </a:spcAft>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Here, the fields and methods can be accessed from other classes as well. Hence, this is not </a:t>
            </a:r>
            <a:r>
              <a:rPr lang="en-US" altLang="en-US" sz="2200" b="1" dirty="0">
                <a:latin typeface="Times New Roman" panose="02020603050405020304" pitchFamily="18" charset="0"/>
                <a:cs typeface="Times New Roman" panose="02020603050405020304" pitchFamily="18" charset="0"/>
              </a:rPr>
              <a:t>data hiding</a:t>
            </a:r>
            <a:r>
              <a:rPr lang="en-US" altLang="en-US" sz="2200" dirty="0">
                <a:latin typeface="Times New Roman" panose="02020603050405020304" pitchFamily="18" charset="0"/>
                <a:cs typeface="Times New Roman" panose="02020603050405020304" pitchFamily="18" charset="0"/>
              </a:rPr>
              <a:t>.</a:t>
            </a:r>
          </a:p>
          <a:p>
            <a:pPr lvl="0" algn="just" eaLnBrk="0" fontAlgn="base" hangingPunct="0">
              <a:spcBef>
                <a:spcPct val="0"/>
              </a:spcBef>
              <a:spcAft>
                <a:spcPct val="0"/>
              </a:spcAft>
            </a:pPr>
            <a:r>
              <a:rPr lang="en-US" altLang="en-US" sz="2200" dirty="0">
                <a:latin typeface="Times New Roman" panose="02020603050405020304" pitchFamily="18" charset="0"/>
                <a:cs typeface="Times New Roman" panose="02020603050405020304" pitchFamily="18" charset="0"/>
              </a:rPr>
              <a:t>This is only </a:t>
            </a:r>
            <a:r>
              <a:rPr lang="en-US" altLang="en-US" sz="2200" b="1" dirty="0">
                <a:latin typeface="Times New Roman" panose="02020603050405020304" pitchFamily="18" charset="0"/>
                <a:cs typeface="Times New Roman" panose="02020603050405020304" pitchFamily="18" charset="0"/>
              </a:rPr>
              <a:t>encapsulation</a:t>
            </a:r>
            <a:r>
              <a:rPr lang="en-US" altLang="en-US" sz="2200" dirty="0">
                <a:latin typeface="Times New Roman" panose="02020603050405020304" pitchFamily="18" charset="0"/>
                <a:cs typeface="Times New Roman" panose="02020603050405020304" pitchFamily="18" charset="0"/>
              </a:rPr>
              <a:t>. We are just keeping similar codes together.</a:t>
            </a:r>
          </a:p>
        </p:txBody>
      </p:sp>
    </p:spTree>
    <p:extLst>
      <p:ext uri="{BB962C8B-B14F-4D97-AF65-F5344CB8AC3E}">
        <p14:creationId xmlns:p14="http://schemas.microsoft.com/office/powerpoint/2010/main" val="112817511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10515600" cy="930275"/>
          </a:xfrm>
        </p:spPr>
        <p:txBody>
          <a:bodyPr/>
          <a:lstStyle/>
          <a:p>
            <a:pPr marL="12700">
              <a:lnSpc>
                <a:spcPct val="100000"/>
              </a:lnSpc>
              <a:spcBef>
                <a:spcPts val="675"/>
              </a:spcBef>
            </a:pPr>
            <a:r>
              <a:rPr lang="en-IN" b="1" spc="-10" dirty="0" smtClean="0">
                <a:solidFill>
                  <a:srgbClr val="7030A0"/>
                </a:solidFill>
                <a:latin typeface="Times New Roman" panose="02020603050405020304" pitchFamily="18" charset="0"/>
                <a:cs typeface="Times New Roman" panose="02020603050405020304" pitchFamily="18" charset="0"/>
              </a:rPr>
              <a:t>Data Hiding</a:t>
            </a:r>
            <a:endParaRPr lang="en-IN"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685800" y="1371600"/>
            <a:ext cx="10896600" cy="4879975"/>
          </a:xfrm>
        </p:spPr>
        <p:txBody>
          <a:bodyPr>
            <a:normAutofit/>
          </a:bodyPr>
          <a:lstStyle/>
          <a:p>
            <a:pPr algn="just"/>
            <a:r>
              <a:rPr lang="en-US" sz="2600" dirty="0">
                <a:latin typeface="Times New Roman" panose="02020603050405020304" pitchFamily="18" charset="0"/>
                <a:cs typeface="Times New Roman" panose="02020603050405020304" pitchFamily="18" charset="0"/>
              </a:rPr>
              <a:t>Data hiding, also known as information hiding, is a programming technique used to </a:t>
            </a:r>
            <a:r>
              <a:rPr lang="en-US" sz="2600" b="1" dirty="0">
                <a:solidFill>
                  <a:srgbClr val="00B050"/>
                </a:solidFill>
                <a:latin typeface="Times New Roman" panose="02020603050405020304" pitchFamily="18" charset="0"/>
                <a:cs typeface="Times New Roman" panose="02020603050405020304" pitchFamily="18" charset="0"/>
              </a:rPr>
              <a:t>protect data from unauthorized access </a:t>
            </a:r>
            <a:r>
              <a:rPr lang="en-US" sz="2600" dirty="0">
                <a:latin typeface="Times New Roman" panose="02020603050405020304" pitchFamily="18" charset="0"/>
                <a:cs typeface="Times New Roman" panose="02020603050405020304" pitchFamily="18" charset="0"/>
              </a:rPr>
              <a:t>and modification. </a:t>
            </a:r>
            <a:endParaRPr lang="en-US" sz="2600" dirty="0" smtClean="0">
              <a:latin typeface="Times New Roman" panose="02020603050405020304" pitchFamily="18" charset="0"/>
              <a:cs typeface="Times New Roman" panose="02020603050405020304" pitchFamily="18" charset="0"/>
            </a:endParaRPr>
          </a:p>
          <a:p>
            <a:pPr algn="just"/>
            <a:r>
              <a:rPr lang="en-US" sz="2600" dirty="0" smtClean="0">
                <a:latin typeface="Times New Roman" panose="02020603050405020304" pitchFamily="18" charset="0"/>
                <a:cs typeface="Times New Roman" panose="02020603050405020304" pitchFamily="18" charset="0"/>
              </a:rPr>
              <a:t>It involves encapsulating data within a class and providing </a:t>
            </a:r>
            <a:r>
              <a:rPr lang="en-US" sz="2600" b="1" dirty="0" smtClean="0">
                <a:solidFill>
                  <a:schemeClr val="accent5">
                    <a:lumMod val="75000"/>
                  </a:schemeClr>
                </a:solidFill>
                <a:latin typeface="Times New Roman" panose="02020603050405020304" pitchFamily="18" charset="0"/>
                <a:cs typeface="Times New Roman" panose="02020603050405020304" pitchFamily="18" charset="0"/>
              </a:rPr>
              <a:t>controlled access to it through methods</a:t>
            </a:r>
            <a:r>
              <a:rPr lang="en-US" sz="2600" dirty="0" smtClean="0">
                <a:latin typeface="Times New Roman" panose="02020603050405020304" pitchFamily="18" charset="0"/>
                <a:cs typeface="Times New Roman" panose="02020603050405020304" pitchFamily="18" charset="0"/>
              </a:rPr>
              <a:t>. </a:t>
            </a:r>
          </a:p>
          <a:p>
            <a:pPr algn="just"/>
            <a:r>
              <a:rPr lang="en-US" sz="2600" dirty="0" smtClean="0">
                <a:latin typeface="Times New Roman" panose="02020603050405020304" pitchFamily="18" charset="0"/>
                <a:cs typeface="Times New Roman" panose="02020603050405020304" pitchFamily="18" charset="0"/>
              </a:rPr>
              <a:t>By </a:t>
            </a:r>
            <a:r>
              <a:rPr lang="en-US" sz="2600" dirty="0">
                <a:latin typeface="Times New Roman" panose="02020603050405020304" pitchFamily="18" charset="0"/>
                <a:cs typeface="Times New Roman" panose="02020603050405020304" pitchFamily="18" charset="0"/>
              </a:rPr>
              <a:t>hiding the internal details of a class and exposing only the necessary information through a well-defined interface, data hiding helps maintain the integrity and security of data.</a:t>
            </a:r>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In Java, data hiding is achieved through the use of </a:t>
            </a:r>
            <a:r>
              <a:rPr lang="en-US" sz="2600" b="1" dirty="0">
                <a:solidFill>
                  <a:schemeClr val="accent2">
                    <a:lumMod val="75000"/>
                  </a:schemeClr>
                </a:solidFill>
                <a:latin typeface="Times New Roman" panose="02020603050405020304" pitchFamily="18" charset="0"/>
                <a:cs typeface="Times New Roman" panose="02020603050405020304" pitchFamily="18" charset="0"/>
              </a:rPr>
              <a:t>access modifiers</a:t>
            </a:r>
            <a:r>
              <a:rPr lang="en-US" sz="2600" dirty="0">
                <a:latin typeface="Times New Roman" panose="02020603050405020304" pitchFamily="18" charset="0"/>
                <a:cs typeface="Times New Roman" panose="02020603050405020304" pitchFamily="18" charset="0"/>
              </a:rPr>
              <a:t>. Access modifiers determine the visibility and accessibility of class members (variables and methods). </a:t>
            </a:r>
            <a:endParaRPr lang="en-US" sz="2600" dirty="0" smtClean="0">
              <a:latin typeface="Times New Roman" panose="02020603050405020304" pitchFamily="18" charset="0"/>
              <a:cs typeface="Times New Roman" panose="02020603050405020304" pitchFamily="18" charset="0"/>
            </a:endParaRPr>
          </a:p>
          <a:p>
            <a:pPr algn="just"/>
            <a:r>
              <a:rPr lang="en-US" sz="2600" dirty="0" smtClean="0">
                <a:latin typeface="Times New Roman" panose="02020603050405020304" pitchFamily="18" charset="0"/>
                <a:cs typeface="Times New Roman" panose="02020603050405020304" pitchFamily="18" charset="0"/>
              </a:rPr>
              <a:t>By </a:t>
            </a:r>
            <a:r>
              <a:rPr lang="en-US" sz="2600" dirty="0">
                <a:latin typeface="Times New Roman" panose="02020603050405020304" pitchFamily="18" charset="0"/>
                <a:cs typeface="Times New Roman" panose="02020603050405020304" pitchFamily="18" charset="0"/>
              </a:rPr>
              <a:t>carefully choosing the appropriate access modifier, we can control how data is accessed and modified from outside the class.</a:t>
            </a: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80583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3400" y="457200"/>
            <a:ext cx="11125200" cy="4351338"/>
          </a:xfrm>
        </p:spPr>
        <p:txBody>
          <a:bodyPr>
            <a:normAutofit/>
          </a:bodyPr>
          <a:lstStyle/>
          <a:p>
            <a:pPr marL="0" indent="0" algn="just">
              <a:buNone/>
            </a:pPr>
            <a:r>
              <a:rPr lang="en-US" sz="2400" b="1" i="1" dirty="0" smtClean="0">
                <a:solidFill>
                  <a:srgbClr val="C00000"/>
                </a:solidFill>
                <a:latin typeface="Times New Roman" panose="02020603050405020304" pitchFamily="18" charset="0"/>
                <a:cs typeface="Times New Roman" panose="02020603050405020304" pitchFamily="18" charset="0"/>
              </a:rPr>
              <a:t>Example: </a:t>
            </a:r>
          </a:p>
          <a:p>
            <a:pPr algn="just">
              <a:buFont typeface="Wingdings" panose="05000000000000000000" pitchFamily="2" charset="2"/>
              <a:buChar char="q"/>
            </a:pPr>
            <a:r>
              <a:rPr lang="en-US" sz="2400" dirty="0" smtClean="0">
                <a:latin typeface="Times New Roman" panose="02020603050405020304" pitchFamily="18" charset="0"/>
                <a:cs typeface="Times New Roman" panose="02020603050405020304" pitchFamily="18" charset="0"/>
              </a:rPr>
              <a:t>Imagine </a:t>
            </a:r>
            <a:r>
              <a:rPr lang="en-US" sz="2400" dirty="0">
                <a:latin typeface="Times New Roman" panose="02020603050405020304" pitchFamily="18" charset="0"/>
                <a:cs typeface="Times New Roman" panose="02020603050405020304" pitchFamily="18" charset="0"/>
              </a:rPr>
              <a:t>a class called "</a:t>
            </a:r>
            <a:r>
              <a:rPr lang="en-US" sz="2400" dirty="0" err="1">
                <a:latin typeface="Times New Roman" panose="02020603050405020304" pitchFamily="18" charset="0"/>
                <a:cs typeface="Times New Roman" panose="02020603050405020304" pitchFamily="18" charset="0"/>
              </a:rPr>
              <a:t>BankAccount</a:t>
            </a:r>
            <a:r>
              <a:rPr lang="en-US" sz="2400" dirty="0">
                <a:latin typeface="Times New Roman" panose="02020603050405020304" pitchFamily="18" charset="0"/>
                <a:cs typeface="Times New Roman" panose="02020603050405020304" pitchFamily="18" charset="0"/>
              </a:rPr>
              <a:t>" that represents a bank account. </a:t>
            </a:r>
            <a:endParaRPr lang="en-US" sz="24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class may have private variables such as "</a:t>
            </a:r>
            <a:r>
              <a:rPr lang="en-US" sz="2400" dirty="0" err="1">
                <a:latin typeface="Times New Roman" panose="02020603050405020304" pitchFamily="18" charset="0"/>
                <a:cs typeface="Times New Roman" panose="02020603050405020304" pitchFamily="18" charset="0"/>
              </a:rPr>
              <a:t>accountNumber</a:t>
            </a:r>
            <a:r>
              <a:rPr lang="en-US" sz="2400" dirty="0">
                <a:latin typeface="Times New Roman" panose="02020603050405020304" pitchFamily="18" charset="0"/>
                <a:cs typeface="Times New Roman" panose="02020603050405020304" pitchFamily="18" charset="0"/>
              </a:rPr>
              <a:t>" and "balance" to store the account details. </a:t>
            </a: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US" sz="2400" dirty="0" smtClean="0">
                <a:latin typeface="Times New Roman" panose="02020603050405020304" pitchFamily="18" charset="0"/>
                <a:cs typeface="Times New Roman" panose="02020603050405020304" pitchFamily="18" charset="0"/>
              </a:rPr>
              <a:t>To </a:t>
            </a:r>
            <a:r>
              <a:rPr lang="en-US" sz="2400" dirty="0">
                <a:latin typeface="Times New Roman" panose="02020603050405020304" pitchFamily="18" charset="0"/>
                <a:cs typeface="Times New Roman" panose="02020603050405020304" pitchFamily="18" charset="0"/>
              </a:rPr>
              <a:t>ensure data security, these variables are hidden from direct access outside the class</a:t>
            </a:r>
            <a:r>
              <a:rPr lang="en-US" sz="2400" dirty="0" smtClean="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In this example, the "</a:t>
            </a:r>
            <a:r>
              <a:rPr lang="en-US" sz="2400" dirty="0" err="1">
                <a:latin typeface="Times New Roman" panose="02020603050405020304" pitchFamily="18" charset="0"/>
                <a:cs typeface="Times New Roman" panose="02020603050405020304" pitchFamily="18" charset="0"/>
              </a:rPr>
              <a:t>accountNumber</a:t>
            </a:r>
            <a:r>
              <a:rPr lang="en-US" sz="2400" dirty="0">
                <a:latin typeface="Times New Roman" panose="02020603050405020304" pitchFamily="18" charset="0"/>
                <a:cs typeface="Times New Roman" panose="02020603050405020304" pitchFamily="18" charset="0"/>
              </a:rPr>
              <a:t>" and "balance" variables are declared private, making them inaccessible from outside the class. To interact with these variables, the class provides public methods like "</a:t>
            </a:r>
            <a:r>
              <a:rPr lang="en-US" sz="2400" dirty="0" err="1">
                <a:latin typeface="Times New Roman" panose="02020603050405020304" pitchFamily="18" charset="0"/>
                <a:cs typeface="Times New Roman" panose="02020603050405020304" pitchFamily="18" charset="0"/>
              </a:rPr>
              <a:t>getAccountNumber</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getBalance</a:t>
            </a:r>
            <a:r>
              <a:rPr lang="en-US" sz="2400" dirty="0">
                <a:latin typeface="Times New Roman" panose="02020603050405020304" pitchFamily="18" charset="0"/>
                <a:cs typeface="Times New Roman" panose="02020603050405020304" pitchFamily="18" charset="0"/>
              </a:rPr>
              <a:t>()" that allow controlled access to the data.</a:t>
            </a:r>
            <a:endParaRPr lang="en-IN" sz="2000" dirty="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06907279"/>
              </p:ext>
            </p:extLst>
          </p:nvPr>
        </p:nvGraphicFramePr>
        <p:xfrm>
          <a:off x="1066800" y="4114800"/>
          <a:ext cx="10439400" cy="2286000"/>
        </p:xfrm>
        <a:graphic>
          <a:graphicData uri="http://schemas.openxmlformats.org/drawingml/2006/table">
            <a:tbl>
              <a:tblPr firstRow="1" bandRow="1">
                <a:tableStyleId>{5940675A-B579-460E-94D1-54222C63F5DA}</a:tableStyleId>
              </a:tblPr>
              <a:tblGrid>
                <a:gridCol w="5219700">
                  <a:extLst>
                    <a:ext uri="{9D8B030D-6E8A-4147-A177-3AD203B41FA5}">
                      <a16:colId xmlns:a16="http://schemas.microsoft.com/office/drawing/2014/main" val="3415824027"/>
                    </a:ext>
                  </a:extLst>
                </a:gridCol>
                <a:gridCol w="5219700">
                  <a:extLst>
                    <a:ext uri="{9D8B030D-6E8A-4147-A177-3AD203B41FA5}">
                      <a16:colId xmlns:a16="http://schemas.microsoft.com/office/drawing/2014/main" val="757152269"/>
                    </a:ext>
                  </a:extLst>
                </a:gridCol>
              </a:tblGrid>
              <a:tr h="370840">
                <a:tc>
                  <a:txBody>
                    <a:bodyPr/>
                    <a:lstStyle/>
                    <a:p>
                      <a:r>
                        <a:rPr lang="en-US" sz="2400" dirty="0" smtClean="0">
                          <a:latin typeface="Times New Roman" panose="02020603050405020304" pitchFamily="18" charset="0"/>
                          <a:cs typeface="Times New Roman" panose="02020603050405020304" pitchFamily="18" charset="0"/>
                        </a:rPr>
                        <a:t>public class </a:t>
                      </a:r>
                      <a:r>
                        <a:rPr lang="en-US" sz="2400" dirty="0" err="1" smtClean="0">
                          <a:latin typeface="Times New Roman" panose="02020603050405020304" pitchFamily="18" charset="0"/>
                          <a:cs typeface="Times New Roman" panose="02020603050405020304" pitchFamily="18" charset="0"/>
                        </a:rPr>
                        <a:t>BankAccount</a:t>
                      </a:r>
                      <a:r>
                        <a:rPr lang="en-US" sz="2400" dirty="0" smtClean="0">
                          <a:latin typeface="Times New Roman" panose="02020603050405020304" pitchFamily="18" charset="0"/>
                          <a:cs typeface="Times New Roman" panose="02020603050405020304" pitchFamily="18" charset="0"/>
                        </a:rPr>
                        <a:t> </a:t>
                      </a:r>
                      <a:r>
                        <a:rPr lang="en-US" sz="2400" b="1" dirty="0" smtClean="0">
                          <a:solidFill>
                            <a:srgbClr val="7030A0"/>
                          </a:solidFill>
                          <a:latin typeface="Times New Roman" panose="02020603050405020304" pitchFamily="18" charset="0"/>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    </a:t>
                      </a:r>
                    </a:p>
                    <a:p>
                      <a:r>
                        <a:rPr lang="en-US" sz="2400" dirty="0" smtClean="0">
                          <a:latin typeface="Times New Roman" panose="02020603050405020304" pitchFamily="18" charset="0"/>
                          <a:cs typeface="Times New Roman" panose="02020603050405020304" pitchFamily="18" charset="0"/>
                        </a:rPr>
                        <a:t>       private String </a:t>
                      </a:r>
                      <a:r>
                        <a:rPr lang="en-US" sz="2400" dirty="0" err="1" smtClean="0">
                          <a:latin typeface="Times New Roman" panose="02020603050405020304" pitchFamily="18" charset="0"/>
                          <a:cs typeface="Times New Roman" panose="02020603050405020304" pitchFamily="18" charset="0"/>
                        </a:rPr>
                        <a:t>accountNumber</a:t>
                      </a:r>
                      <a:r>
                        <a:rPr lang="en-US" sz="2400" dirty="0" smtClean="0">
                          <a:latin typeface="Times New Roman" panose="02020603050405020304" pitchFamily="18" charset="0"/>
                          <a:cs typeface="Times New Roman" panose="02020603050405020304" pitchFamily="18" charset="0"/>
                        </a:rPr>
                        <a:t>;    </a:t>
                      </a:r>
                    </a:p>
                    <a:p>
                      <a:r>
                        <a:rPr lang="en-US" sz="2400" dirty="0" smtClean="0">
                          <a:latin typeface="Times New Roman" panose="02020603050405020304" pitchFamily="18" charset="0"/>
                          <a:cs typeface="Times New Roman" panose="02020603050405020304" pitchFamily="18" charset="0"/>
                        </a:rPr>
                        <a:t>       private double balance;    </a:t>
                      </a:r>
                    </a:p>
                    <a:p>
                      <a:r>
                        <a:rPr lang="en-US" sz="2400" dirty="0" smtClean="0">
                          <a:latin typeface="Times New Roman" panose="02020603050405020304" pitchFamily="18" charset="0"/>
                          <a:cs typeface="Times New Roman" panose="02020603050405020304" pitchFamily="18" charset="0"/>
                        </a:rPr>
                        <a:t>       // Constructor, getters, and setters   </a:t>
                      </a:r>
                    </a:p>
                    <a:p>
                      <a:r>
                        <a:rPr lang="en-US" sz="2400" dirty="0" smtClean="0">
                          <a:latin typeface="Times New Roman" panose="02020603050405020304" pitchFamily="18" charset="0"/>
                          <a:cs typeface="Times New Roman" panose="02020603050405020304" pitchFamily="18" charset="0"/>
                        </a:rPr>
                        <a:t>       // ... </a:t>
                      </a:r>
                    </a:p>
                    <a:p>
                      <a:r>
                        <a:rPr lang="en-US" sz="2400" b="1" kern="1200" dirty="0" smtClean="0">
                          <a:solidFill>
                            <a:srgbClr val="7030A0"/>
                          </a:solidFill>
                          <a:latin typeface="Times New Roman" panose="02020603050405020304" pitchFamily="18" charset="0"/>
                          <a:ea typeface="+mn-ea"/>
                          <a:cs typeface="Times New Roman" panose="02020603050405020304" pitchFamily="18" charset="0"/>
                        </a:rPr>
                        <a:t>}</a:t>
                      </a:r>
                      <a:endParaRPr lang="en-IN" sz="2400" b="1" kern="1200" dirty="0">
                        <a:solidFill>
                          <a:srgbClr val="7030A0"/>
                        </a:solidFill>
                        <a:latin typeface="Times New Roman" panose="02020603050405020304" pitchFamily="18" charset="0"/>
                        <a:ea typeface="+mn-ea"/>
                        <a:cs typeface="Times New Roman" panose="02020603050405020304" pitchFamily="18" charset="0"/>
                      </a:endParaRPr>
                    </a:p>
                  </a:txBody>
                  <a:tcPr/>
                </a:tc>
                <a:tc>
                  <a:txBody>
                    <a:bodyPr/>
                    <a:lstStyle/>
                    <a:p>
                      <a:pPr marL="0" algn="l" defTabSz="914400" rtl="0" eaLnBrk="1" latinLnBrk="0" hangingPunct="1"/>
                      <a:r>
                        <a:rPr lang="en-US" sz="2400" kern="1200" dirty="0" smtClean="0">
                          <a:solidFill>
                            <a:schemeClr val="tx1"/>
                          </a:solidFill>
                          <a:latin typeface="Times New Roman" panose="02020603050405020304" pitchFamily="18" charset="0"/>
                          <a:ea typeface="+mn-ea"/>
                          <a:cs typeface="Times New Roman" panose="02020603050405020304" pitchFamily="18" charset="0"/>
                        </a:rPr>
                        <a:t>public String </a:t>
                      </a:r>
                      <a:r>
                        <a:rPr lang="en-US" sz="2400" kern="1200" dirty="0" err="1" smtClean="0">
                          <a:solidFill>
                            <a:schemeClr val="tx1"/>
                          </a:solidFill>
                          <a:latin typeface="Times New Roman" panose="02020603050405020304" pitchFamily="18" charset="0"/>
                          <a:ea typeface="+mn-ea"/>
                          <a:cs typeface="Times New Roman" panose="02020603050405020304" pitchFamily="18" charset="0"/>
                        </a:rPr>
                        <a:t>getAccountNumber</a:t>
                      </a:r>
                      <a:r>
                        <a:rPr lang="en-US" sz="2400" kern="1200" dirty="0" smtClean="0">
                          <a:solidFill>
                            <a:schemeClr val="tx1"/>
                          </a:solidFill>
                          <a:latin typeface="Times New Roman" panose="02020603050405020304" pitchFamily="18" charset="0"/>
                          <a:ea typeface="+mn-ea"/>
                          <a:cs typeface="Times New Roman" panose="02020603050405020304" pitchFamily="18" charset="0"/>
                        </a:rPr>
                        <a:t>()</a:t>
                      </a:r>
                      <a:r>
                        <a:rPr lang="en-US" sz="2400" b="1" kern="1200" dirty="0" smtClean="0">
                          <a:solidFill>
                            <a:srgbClr val="7030A0"/>
                          </a:solidFill>
                          <a:latin typeface="Times New Roman" panose="02020603050405020304" pitchFamily="18" charset="0"/>
                          <a:ea typeface="+mn-ea"/>
                          <a:cs typeface="Times New Roman" panose="02020603050405020304" pitchFamily="18" charset="0"/>
                        </a:rPr>
                        <a:t>{</a:t>
                      </a:r>
                      <a:r>
                        <a:rPr lang="en-US" sz="2400" kern="1200" dirty="0" smtClean="0">
                          <a:solidFill>
                            <a:schemeClr val="tx1"/>
                          </a:solidFill>
                          <a:latin typeface="Times New Roman" panose="02020603050405020304" pitchFamily="18" charset="0"/>
                          <a:ea typeface="+mn-ea"/>
                          <a:cs typeface="Times New Roman" panose="02020603050405020304" pitchFamily="18" charset="0"/>
                        </a:rPr>
                        <a:t>   </a:t>
                      </a:r>
                    </a:p>
                    <a:p>
                      <a:pPr marL="0" algn="l" defTabSz="914400" rtl="0" eaLnBrk="1" latinLnBrk="0" hangingPunct="1"/>
                      <a:r>
                        <a:rPr lang="en-US" sz="2400" kern="1200" dirty="0" smtClean="0">
                          <a:solidFill>
                            <a:schemeClr val="tx1"/>
                          </a:solidFill>
                          <a:latin typeface="Times New Roman" panose="02020603050405020304" pitchFamily="18" charset="0"/>
                          <a:ea typeface="+mn-ea"/>
                          <a:cs typeface="Times New Roman" panose="02020603050405020304" pitchFamily="18" charset="0"/>
                        </a:rPr>
                        <a:t>           return </a:t>
                      </a:r>
                      <a:r>
                        <a:rPr lang="en-US" sz="2400" kern="1200" dirty="0" err="1" smtClean="0">
                          <a:solidFill>
                            <a:schemeClr val="tx1"/>
                          </a:solidFill>
                          <a:latin typeface="Times New Roman" panose="02020603050405020304" pitchFamily="18" charset="0"/>
                          <a:ea typeface="+mn-ea"/>
                          <a:cs typeface="Times New Roman" panose="02020603050405020304" pitchFamily="18" charset="0"/>
                        </a:rPr>
                        <a:t>accountNumber</a:t>
                      </a:r>
                      <a:r>
                        <a:rPr lang="en-US" sz="2400" kern="1200" dirty="0" smtClean="0">
                          <a:solidFill>
                            <a:schemeClr val="tx1"/>
                          </a:solidFill>
                          <a:latin typeface="Times New Roman" panose="02020603050405020304" pitchFamily="18" charset="0"/>
                          <a:ea typeface="+mn-ea"/>
                          <a:cs typeface="Times New Roman" panose="02020603050405020304" pitchFamily="18" charset="0"/>
                        </a:rPr>
                        <a:t>; </a:t>
                      </a:r>
                    </a:p>
                    <a:p>
                      <a:pPr marL="0" algn="l" defTabSz="914400" rtl="0" eaLnBrk="1" latinLnBrk="0" hangingPunct="1"/>
                      <a:r>
                        <a:rPr lang="en-US" sz="2400" b="1" kern="1200" dirty="0" smtClean="0">
                          <a:solidFill>
                            <a:srgbClr val="7030A0"/>
                          </a:solidFill>
                          <a:latin typeface="Times New Roman" panose="02020603050405020304" pitchFamily="18" charset="0"/>
                          <a:ea typeface="+mn-ea"/>
                          <a:cs typeface="Times New Roman" panose="02020603050405020304" pitchFamily="18" charset="0"/>
                        </a:rPr>
                        <a:t>}</a:t>
                      </a:r>
                      <a:r>
                        <a:rPr lang="en-US" sz="2400" kern="1200" dirty="0" smtClean="0">
                          <a:solidFill>
                            <a:schemeClr val="tx1"/>
                          </a:solidFill>
                          <a:latin typeface="Times New Roman" panose="02020603050405020304" pitchFamily="18" charset="0"/>
                          <a:ea typeface="+mn-ea"/>
                          <a:cs typeface="Times New Roman" panose="02020603050405020304" pitchFamily="18" charset="0"/>
                        </a:rPr>
                        <a:t> </a:t>
                      </a:r>
                    </a:p>
                    <a:p>
                      <a:pPr marL="0" algn="l" defTabSz="914400" rtl="0" eaLnBrk="1" latinLnBrk="0" hangingPunct="1"/>
                      <a:r>
                        <a:rPr lang="en-US" sz="2400" kern="1200" dirty="0" smtClean="0">
                          <a:solidFill>
                            <a:schemeClr val="tx1"/>
                          </a:solidFill>
                          <a:latin typeface="Times New Roman" panose="02020603050405020304" pitchFamily="18" charset="0"/>
                          <a:ea typeface="+mn-ea"/>
                          <a:cs typeface="Times New Roman" panose="02020603050405020304" pitchFamily="18" charset="0"/>
                        </a:rPr>
                        <a:t>public double </a:t>
                      </a:r>
                      <a:r>
                        <a:rPr lang="en-US" sz="2400" kern="1200" dirty="0" err="1" smtClean="0">
                          <a:solidFill>
                            <a:schemeClr val="tx1"/>
                          </a:solidFill>
                          <a:latin typeface="Times New Roman" panose="02020603050405020304" pitchFamily="18" charset="0"/>
                          <a:ea typeface="+mn-ea"/>
                          <a:cs typeface="Times New Roman" panose="02020603050405020304" pitchFamily="18" charset="0"/>
                        </a:rPr>
                        <a:t>getBalance</a:t>
                      </a:r>
                      <a:r>
                        <a:rPr lang="en-US" sz="2400" kern="1200" dirty="0" smtClean="0">
                          <a:solidFill>
                            <a:schemeClr val="tx1"/>
                          </a:solidFill>
                          <a:latin typeface="Times New Roman" panose="02020603050405020304" pitchFamily="18" charset="0"/>
                          <a:ea typeface="+mn-ea"/>
                          <a:cs typeface="Times New Roman" panose="02020603050405020304" pitchFamily="18" charset="0"/>
                        </a:rPr>
                        <a:t>() </a:t>
                      </a:r>
                      <a:r>
                        <a:rPr lang="en-US" sz="2400" b="1" kern="1200" dirty="0" smtClean="0">
                          <a:solidFill>
                            <a:srgbClr val="7030A0"/>
                          </a:solidFill>
                          <a:latin typeface="Times New Roman" panose="02020603050405020304" pitchFamily="18" charset="0"/>
                          <a:ea typeface="+mn-ea"/>
                          <a:cs typeface="Times New Roman" panose="02020603050405020304" pitchFamily="18" charset="0"/>
                        </a:rPr>
                        <a:t>{</a:t>
                      </a:r>
                      <a:r>
                        <a:rPr lang="en-US" sz="2400" kern="1200" dirty="0" smtClean="0">
                          <a:solidFill>
                            <a:schemeClr val="tx1"/>
                          </a:solidFill>
                          <a:latin typeface="Times New Roman" panose="02020603050405020304" pitchFamily="18" charset="0"/>
                          <a:ea typeface="+mn-ea"/>
                          <a:cs typeface="Times New Roman" panose="02020603050405020304" pitchFamily="18" charset="0"/>
                        </a:rPr>
                        <a:t>    </a:t>
                      </a:r>
                    </a:p>
                    <a:p>
                      <a:pPr marL="0" algn="l" defTabSz="914400" rtl="0" eaLnBrk="1" latinLnBrk="0" hangingPunct="1"/>
                      <a:r>
                        <a:rPr lang="en-US" sz="2400" kern="1200" dirty="0" smtClean="0">
                          <a:solidFill>
                            <a:schemeClr val="tx1"/>
                          </a:solidFill>
                          <a:latin typeface="Times New Roman" panose="02020603050405020304" pitchFamily="18" charset="0"/>
                          <a:ea typeface="+mn-ea"/>
                          <a:cs typeface="Times New Roman" panose="02020603050405020304" pitchFamily="18" charset="0"/>
                        </a:rPr>
                        <a:t>           return balance; </a:t>
                      </a:r>
                    </a:p>
                    <a:p>
                      <a:pPr marL="0" algn="l" defTabSz="914400" rtl="0" eaLnBrk="1" latinLnBrk="0" hangingPunct="1"/>
                      <a:r>
                        <a:rPr lang="en-US" sz="2400" b="1" kern="1200" dirty="0" smtClean="0">
                          <a:solidFill>
                            <a:srgbClr val="7030A0"/>
                          </a:solidFill>
                          <a:latin typeface="Times New Roman" panose="02020603050405020304" pitchFamily="18" charset="0"/>
                          <a:ea typeface="+mn-ea"/>
                          <a:cs typeface="Times New Roman" panose="02020603050405020304" pitchFamily="18" charset="0"/>
                        </a:rPr>
                        <a:t>}</a:t>
                      </a:r>
                      <a:endParaRPr lang="en-IN" sz="2400" b="1" kern="1200" dirty="0">
                        <a:solidFill>
                          <a:srgbClr val="7030A0"/>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150157715"/>
                  </a:ext>
                </a:extLst>
              </a:tr>
            </a:tbl>
          </a:graphicData>
        </a:graphic>
      </p:graphicFrame>
    </p:spTree>
    <p:extLst>
      <p:ext uri="{BB962C8B-B14F-4D97-AF65-F5344CB8AC3E}">
        <p14:creationId xmlns:p14="http://schemas.microsoft.com/office/powerpoint/2010/main" val="3544776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800" y="830226"/>
            <a:ext cx="11125200" cy="1569660"/>
          </a:xfrm>
          <a:prstGeom prst="rect">
            <a:avLst/>
          </a:prstGeom>
        </p:spPr>
        <p:txBody>
          <a:bodyPr wrap="square">
            <a:spAutoFit/>
          </a:bodyPr>
          <a:lstStyle/>
          <a:p>
            <a:pPr marL="342900" indent="-3429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Getter and Setter methods</a:t>
            </a:r>
            <a:r>
              <a:rPr lang="en-US" sz="2400" dirty="0">
                <a:latin typeface="Times New Roman" panose="02020603050405020304" pitchFamily="18" charset="0"/>
                <a:cs typeface="Times New Roman" panose="02020603050405020304" pitchFamily="18" charset="0"/>
              </a:rPr>
              <a:t> are used to access and update private variables in a class.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Since </a:t>
            </a:r>
            <a:r>
              <a:rPr lang="en-US" sz="2400" b="1" dirty="0">
                <a:latin typeface="Times New Roman" panose="02020603050405020304" pitchFamily="18" charset="0"/>
                <a:cs typeface="Times New Roman" panose="02020603050405020304" pitchFamily="18" charset="0"/>
              </a:rPr>
              <a:t>private variables</a:t>
            </a:r>
            <a:r>
              <a:rPr lang="en-US" sz="2400" dirty="0">
                <a:latin typeface="Times New Roman" panose="02020603050405020304" pitchFamily="18" charset="0"/>
                <a:cs typeface="Times New Roman" panose="02020603050405020304" pitchFamily="18" charset="0"/>
              </a:rPr>
              <a:t> cannot be accessed directly from outside the class, </a:t>
            </a:r>
            <a:r>
              <a:rPr lang="en-US" sz="2400" b="1" dirty="0">
                <a:latin typeface="Times New Roman" panose="02020603050405020304" pitchFamily="18" charset="0"/>
                <a:cs typeface="Times New Roman" panose="02020603050405020304" pitchFamily="18" charset="0"/>
              </a:rPr>
              <a:t>getter methods</a:t>
            </a:r>
            <a:r>
              <a:rPr lang="en-US" sz="2400" dirty="0">
                <a:latin typeface="Times New Roman" panose="02020603050405020304" pitchFamily="18" charset="0"/>
                <a:cs typeface="Times New Roman" panose="02020603050405020304" pitchFamily="18" charset="0"/>
              </a:rPr>
              <a:t> allow reading the value, and </a:t>
            </a:r>
            <a:r>
              <a:rPr lang="en-US" sz="2400" b="1" dirty="0">
                <a:latin typeface="Times New Roman" panose="02020603050405020304" pitchFamily="18" charset="0"/>
                <a:cs typeface="Times New Roman" panose="02020603050405020304" pitchFamily="18" charset="0"/>
              </a:rPr>
              <a:t>setter methods</a:t>
            </a:r>
            <a:r>
              <a:rPr lang="en-US" sz="2400" dirty="0">
                <a:latin typeface="Times New Roman" panose="02020603050405020304" pitchFamily="18" charset="0"/>
                <a:cs typeface="Times New Roman" panose="02020603050405020304" pitchFamily="18" charset="0"/>
              </a:rPr>
              <a:t> allow modifying the value </a:t>
            </a:r>
            <a:r>
              <a:rPr lang="en-US" sz="2400" b="1" dirty="0">
                <a:latin typeface="Times New Roman" panose="02020603050405020304" pitchFamily="18" charset="0"/>
                <a:cs typeface="Times New Roman" panose="02020603050405020304" pitchFamily="18" charset="0"/>
              </a:rPr>
              <a:t>in a controlled way</a:t>
            </a:r>
            <a:r>
              <a:rPr lang="en-US" sz="2400" dirty="0">
                <a:latin typeface="Times New Roman" panose="02020603050405020304" pitchFamily="18" charset="0"/>
                <a:cs typeface="Times New Roman" panose="02020603050405020304" pitchFamily="18" charset="0"/>
              </a:rPr>
              <a:t>.</a:t>
            </a:r>
          </a:p>
        </p:txBody>
      </p:sp>
      <p:pic>
        <p:nvPicPr>
          <p:cNvPr id="7" name="Picture 6"/>
          <p:cNvPicPr>
            <a:picLocks noChangeAspect="1"/>
          </p:cNvPicPr>
          <p:nvPr/>
        </p:nvPicPr>
        <p:blipFill>
          <a:blip r:embed="rId2"/>
          <a:stretch>
            <a:fillRect/>
          </a:stretch>
        </p:blipFill>
        <p:spPr>
          <a:xfrm>
            <a:off x="1066800" y="2889246"/>
            <a:ext cx="6436350" cy="3581400"/>
          </a:xfrm>
          <a:prstGeom prst="rect">
            <a:avLst/>
          </a:prstGeom>
        </p:spPr>
      </p:pic>
      <p:sp>
        <p:nvSpPr>
          <p:cNvPr id="8" name="Rectangle 7"/>
          <p:cNvSpPr/>
          <p:nvPr/>
        </p:nvSpPr>
        <p:spPr>
          <a:xfrm>
            <a:off x="3276600" y="2544313"/>
            <a:ext cx="8001000" cy="369332"/>
          </a:xfrm>
          <a:prstGeom prst="rect">
            <a:avLst/>
          </a:prstGeom>
          <a:ln>
            <a:solidFill>
              <a:schemeClr val="accent1">
                <a:lumMod val="75000"/>
              </a:schemeClr>
            </a:solidFill>
          </a:ln>
        </p:spPr>
        <p:txBody>
          <a:bodyPr wrap="square">
            <a:spAutoFit/>
          </a:bodyPr>
          <a:lstStyle/>
          <a:p>
            <a:r>
              <a:rPr lang="en-US" b="1" i="1" dirty="0">
                <a:solidFill>
                  <a:srgbClr val="002060"/>
                </a:solidFill>
                <a:latin typeface="Times New Roman" panose="02020603050405020304" pitchFamily="18" charset="0"/>
                <a:cs typeface="Times New Roman" panose="02020603050405020304" pitchFamily="18" charset="0"/>
              </a:rPr>
              <a:t>Example: Without Getter &amp; Setter (Direct Access - BAD PRACTICE)</a:t>
            </a:r>
            <a:endParaRPr lang="en-IN" b="1" i="1" dirty="0">
              <a:solidFill>
                <a:srgbClr val="002060"/>
              </a:solidFill>
              <a:latin typeface="Times New Roman" panose="02020603050405020304" pitchFamily="18" charset="0"/>
              <a:cs typeface="Times New Roman" panose="02020603050405020304" pitchFamily="18" charset="0"/>
            </a:endParaRPr>
          </a:p>
        </p:txBody>
      </p:sp>
      <p:sp>
        <p:nvSpPr>
          <p:cNvPr id="10" name="Rectangle 9"/>
          <p:cNvSpPr/>
          <p:nvPr/>
        </p:nvSpPr>
        <p:spPr>
          <a:xfrm>
            <a:off x="7370956" y="3285881"/>
            <a:ext cx="4800600" cy="1631216"/>
          </a:xfrm>
          <a:prstGeom prst="rect">
            <a:avLst/>
          </a:prstGeom>
        </p:spPr>
        <p:txBody>
          <a:bodyPr wrap="square">
            <a:spAutoFit/>
          </a:bodyPr>
          <a:lstStyle/>
          <a:p>
            <a:pPr lvl="0" eaLnBrk="0" fontAlgn="base" hangingPunct="0">
              <a:spcBef>
                <a:spcPct val="0"/>
              </a:spcBef>
              <a:spcAft>
                <a:spcPct val="0"/>
              </a:spcAft>
            </a:pPr>
            <a:r>
              <a:rPr lang="en-US" altLang="en-US" sz="2000" b="1" u="sng" dirty="0" smtClean="0">
                <a:latin typeface="Times New Roman" panose="02020603050405020304" pitchFamily="18" charset="0"/>
                <a:cs typeface="Times New Roman" panose="02020603050405020304" pitchFamily="18" charset="0"/>
              </a:rPr>
              <a:t>Problem:</a:t>
            </a:r>
            <a:endParaRPr lang="en-US" altLang="en-US" sz="2000" b="1" u="sng"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There is </a:t>
            </a:r>
            <a:r>
              <a:rPr lang="en-US" altLang="en-US" sz="2000" b="1" dirty="0">
                <a:latin typeface="Times New Roman" panose="02020603050405020304" pitchFamily="18" charset="0"/>
                <a:cs typeface="Times New Roman" panose="02020603050405020304" pitchFamily="18" charset="0"/>
              </a:rPr>
              <a:t>no control</a:t>
            </a:r>
            <a:r>
              <a:rPr lang="en-US" altLang="en-US" sz="2000" dirty="0">
                <a:latin typeface="Times New Roman" panose="02020603050405020304" pitchFamily="18" charset="0"/>
                <a:cs typeface="Times New Roman" panose="02020603050405020304" pitchFamily="18" charset="0"/>
              </a:rPr>
              <a:t> over </a:t>
            </a:r>
            <a:r>
              <a:rPr lang="en-US" altLang="en-US" sz="2000" dirty="0" smtClean="0">
                <a:latin typeface="Times New Roman" panose="02020603050405020304" pitchFamily="18" charset="0"/>
                <a:cs typeface="Times New Roman" panose="02020603050405020304" pitchFamily="18" charset="0"/>
              </a:rPr>
              <a:t>how name is changed.</a:t>
            </a:r>
          </a:p>
          <a:p>
            <a:pPr lvl="0" eaLnBrk="0" fontAlgn="base" hangingPunct="0">
              <a:spcBef>
                <a:spcPct val="0"/>
              </a:spcBef>
              <a:spcAft>
                <a:spcPct val="0"/>
              </a:spcAft>
              <a:buFontTx/>
              <a:buChar char="•"/>
            </a:pPr>
            <a:r>
              <a:rPr lang="en-US" altLang="en-US" sz="2000" dirty="0" smtClean="0">
                <a:latin typeface="Times New Roman" panose="02020603050405020304" pitchFamily="18" charset="0"/>
                <a:cs typeface="Times New Roman" panose="02020603050405020304" pitchFamily="18" charset="0"/>
              </a:rPr>
              <a:t>Anyone </a:t>
            </a:r>
            <a:r>
              <a:rPr lang="en-US" altLang="en-US" sz="2000" dirty="0">
                <a:latin typeface="Times New Roman" panose="02020603050405020304" pitchFamily="18" charset="0"/>
                <a:cs typeface="Times New Roman" panose="02020603050405020304" pitchFamily="18" charset="0"/>
              </a:rPr>
              <a:t>can modify it, even setting an </a:t>
            </a:r>
            <a:r>
              <a:rPr lang="en-US" altLang="en-US" sz="2000" b="1" dirty="0">
                <a:latin typeface="Times New Roman" panose="02020603050405020304" pitchFamily="18" charset="0"/>
                <a:cs typeface="Times New Roman" panose="02020603050405020304" pitchFamily="18" charset="0"/>
              </a:rPr>
              <a:t>invalid value</a:t>
            </a:r>
            <a:r>
              <a:rPr lang="en-US" altLang="en-US" sz="2000" dirty="0">
                <a:latin typeface="Times New Roman" panose="02020603050405020304" pitchFamily="18" charset="0"/>
                <a:cs typeface="Times New Roman" panose="02020603050405020304" pitchFamily="18" charset="0"/>
              </a:rPr>
              <a:t>. </a:t>
            </a:r>
          </a:p>
        </p:txBody>
      </p:sp>
      <p:sp>
        <p:nvSpPr>
          <p:cNvPr id="2" name="Rectangle 1"/>
          <p:cNvSpPr/>
          <p:nvPr/>
        </p:nvSpPr>
        <p:spPr>
          <a:xfrm>
            <a:off x="304800" y="162580"/>
            <a:ext cx="9589120" cy="523220"/>
          </a:xfrm>
          <a:prstGeom prst="rect">
            <a:avLst/>
          </a:prstGeom>
        </p:spPr>
        <p:txBody>
          <a:bodyPr wrap="square">
            <a:spAutoFit/>
          </a:bodyPr>
          <a:lstStyle/>
          <a:p>
            <a:r>
              <a:rPr lang="en-IN" sz="2800" b="1" dirty="0">
                <a:solidFill>
                  <a:srgbClr val="7030A0"/>
                </a:solidFill>
                <a:latin typeface="Times New Roman" panose="02020603050405020304" pitchFamily="18" charset="0"/>
                <a:cs typeface="Times New Roman" panose="02020603050405020304" pitchFamily="18" charset="0"/>
              </a:rPr>
              <a:t>Implementation of Data </a:t>
            </a:r>
            <a:r>
              <a:rPr lang="en-IN" sz="2800" b="1" dirty="0" smtClean="0">
                <a:solidFill>
                  <a:srgbClr val="7030A0"/>
                </a:solidFill>
                <a:latin typeface="Times New Roman" panose="02020603050405020304" pitchFamily="18" charset="0"/>
                <a:cs typeface="Times New Roman" panose="02020603050405020304" pitchFamily="18" charset="0"/>
              </a:rPr>
              <a:t>Hiding using the access modifiers</a:t>
            </a:r>
            <a:endParaRPr lang="en-IN" sz="28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769074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19201" y="76200"/>
            <a:ext cx="7315200" cy="6629400"/>
          </a:xfrm>
          <a:prstGeom prst="rect">
            <a:avLst/>
          </a:prstGeom>
        </p:spPr>
      </p:pic>
      <p:sp>
        <p:nvSpPr>
          <p:cNvPr id="9" name="Rectangle 8"/>
          <p:cNvSpPr/>
          <p:nvPr/>
        </p:nvSpPr>
        <p:spPr>
          <a:xfrm>
            <a:off x="8991600" y="533400"/>
            <a:ext cx="1487074" cy="923330"/>
          </a:xfrm>
          <a:prstGeom prst="rect">
            <a:avLst/>
          </a:prstGeom>
        </p:spPr>
        <p:txBody>
          <a:bodyPr wrap="none">
            <a:spAutoFit/>
          </a:bodyPr>
          <a:lstStyle/>
          <a:p>
            <a:r>
              <a:rPr lang="en-IN" b="1" u="sng" dirty="0" smtClean="0"/>
              <a:t>Output:</a:t>
            </a:r>
          </a:p>
          <a:p>
            <a:r>
              <a:rPr lang="en-IN" dirty="0" smtClean="0"/>
              <a:t>Raj</a:t>
            </a:r>
          </a:p>
          <a:p>
            <a:r>
              <a:rPr lang="en-IN" dirty="0" smtClean="0"/>
              <a:t>Invalid </a:t>
            </a:r>
            <a:r>
              <a:rPr lang="en-IN" dirty="0"/>
              <a:t>Name!</a:t>
            </a:r>
          </a:p>
        </p:txBody>
      </p:sp>
      <p:pic>
        <p:nvPicPr>
          <p:cNvPr id="10" name="Picture 9"/>
          <p:cNvPicPr>
            <a:picLocks noChangeAspect="1"/>
          </p:cNvPicPr>
          <p:nvPr/>
        </p:nvPicPr>
        <p:blipFill>
          <a:blip r:embed="rId3"/>
          <a:stretch>
            <a:fillRect/>
          </a:stretch>
        </p:blipFill>
        <p:spPr>
          <a:xfrm>
            <a:off x="4191000" y="3657600"/>
            <a:ext cx="7772400" cy="1958457"/>
          </a:xfrm>
          <a:prstGeom prst="rect">
            <a:avLst/>
          </a:prstGeom>
        </p:spPr>
      </p:pic>
    </p:spTree>
    <p:extLst>
      <p:ext uri="{BB962C8B-B14F-4D97-AF65-F5344CB8AC3E}">
        <p14:creationId xmlns:p14="http://schemas.microsoft.com/office/powerpoint/2010/main" val="22879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4903"/>
          <a:stretch/>
        </p:blipFill>
        <p:spPr>
          <a:xfrm>
            <a:off x="609599" y="117931"/>
            <a:ext cx="5334001" cy="6568619"/>
          </a:xfrm>
          <a:prstGeom prst="rect">
            <a:avLst/>
          </a:prstGeom>
        </p:spPr>
      </p:pic>
      <p:sp>
        <p:nvSpPr>
          <p:cNvPr id="7" name="Rectangle 6"/>
          <p:cNvSpPr/>
          <p:nvPr/>
        </p:nvSpPr>
        <p:spPr>
          <a:xfrm>
            <a:off x="4191000" y="306659"/>
            <a:ext cx="1532792" cy="646331"/>
          </a:xfrm>
          <a:prstGeom prst="rect">
            <a:avLst/>
          </a:prstGeom>
          <a:ln>
            <a:solidFill>
              <a:schemeClr val="accent5">
                <a:lumMod val="40000"/>
                <a:lumOff val="60000"/>
              </a:schemeClr>
            </a:solidFill>
          </a:ln>
        </p:spPr>
        <p:txBody>
          <a:bodyPr wrap="none">
            <a:spAutoFit/>
          </a:bodyPr>
          <a:lstStyle/>
          <a:p>
            <a:pPr lvl="0" eaLnBrk="0" fontAlgn="base" hangingPunct="0">
              <a:spcBef>
                <a:spcPct val="0"/>
              </a:spcBef>
              <a:spcAft>
                <a:spcPct val="0"/>
              </a:spcAft>
            </a:pPr>
            <a:r>
              <a:rPr lang="en-US" altLang="en-US" b="1" u="sng" dirty="0" smtClean="0">
                <a:solidFill>
                  <a:schemeClr val="accent2">
                    <a:lumMod val="40000"/>
                    <a:lumOff val="60000"/>
                  </a:schemeClr>
                </a:solidFill>
                <a:latin typeface="Arial Unicode MS" panose="020B0604020202020204" pitchFamily="34" charset="-128"/>
              </a:rPr>
              <a:t>Output:</a:t>
            </a:r>
          </a:p>
          <a:p>
            <a:pPr lvl="0" eaLnBrk="0" fontAlgn="base" hangingPunct="0">
              <a:spcBef>
                <a:spcPct val="0"/>
              </a:spcBef>
              <a:spcAft>
                <a:spcPct val="0"/>
              </a:spcAft>
            </a:pPr>
            <a:r>
              <a:rPr lang="en-US" altLang="en-US" dirty="0" smtClean="0">
                <a:solidFill>
                  <a:schemeClr val="bg1"/>
                </a:solidFill>
                <a:latin typeface="Arial Unicode MS" panose="020B0604020202020204" pitchFamily="34" charset="-128"/>
              </a:rPr>
              <a:t>My </a:t>
            </a:r>
            <a:r>
              <a:rPr lang="en-US" altLang="en-US" dirty="0">
                <a:solidFill>
                  <a:schemeClr val="bg1"/>
                </a:solidFill>
                <a:latin typeface="Arial Unicode MS" panose="020B0604020202020204" pitchFamily="34" charset="-128"/>
              </a:rPr>
              <a:t>age is 24</a:t>
            </a:r>
            <a:r>
              <a:rPr lang="en-US" altLang="en-US" sz="1400" dirty="0">
                <a:solidFill>
                  <a:schemeClr val="bg1"/>
                </a:solidFill>
              </a:rPr>
              <a:t> </a:t>
            </a:r>
            <a:endParaRPr lang="en-US" altLang="en-US" sz="4000" dirty="0">
              <a:solidFill>
                <a:schemeClr val="bg1"/>
              </a:solidFill>
              <a:latin typeface="Arial" panose="020B0604020202020204" pitchFamily="34" charset="0"/>
            </a:endParaRPr>
          </a:p>
        </p:txBody>
      </p:sp>
      <p:sp>
        <p:nvSpPr>
          <p:cNvPr id="9" name="Rectangle 8"/>
          <p:cNvSpPr/>
          <p:nvPr/>
        </p:nvSpPr>
        <p:spPr>
          <a:xfrm>
            <a:off x="6019800" y="833764"/>
            <a:ext cx="6019800" cy="5586145"/>
          </a:xfrm>
          <a:prstGeom prst="rect">
            <a:avLst/>
          </a:prstGeom>
        </p:spPr>
        <p:txBody>
          <a:bodyPr wrap="square">
            <a:spAutoFit/>
          </a:bodyPr>
          <a:lstStyle/>
          <a:p>
            <a:pPr marL="342900" indent="-342900" algn="just">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Data hiding is a way of restricting the access of our data members by hiding the implementation </a:t>
            </a:r>
            <a:r>
              <a:rPr lang="en-US" sz="2100" dirty="0" smtClean="0">
                <a:latin typeface="Times New Roman" panose="02020603050405020304" pitchFamily="18" charset="0"/>
                <a:cs typeface="Times New Roman" panose="02020603050405020304" pitchFamily="18" charset="0"/>
              </a:rPr>
              <a:t>details. We </a:t>
            </a:r>
            <a:r>
              <a:rPr lang="en-US" sz="2100" dirty="0">
                <a:latin typeface="Times New Roman" panose="02020603050405020304" pitchFamily="18" charset="0"/>
                <a:cs typeface="Times New Roman" panose="02020603050405020304" pitchFamily="18" charset="0"/>
              </a:rPr>
              <a:t>can use </a:t>
            </a:r>
            <a:r>
              <a:rPr lang="en-US" sz="2100" b="1" dirty="0">
                <a:latin typeface="Times New Roman" panose="02020603050405020304" pitchFamily="18" charset="0"/>
                <a:cs typeface="Times New Roman" panose="02020603050405020304" pitchFamily="18" charset="0"/>
              </a:rPr>
              <a:t>access modifiers </a:t>
            </a:r>
            <a:r>
              <a:rPr lang="en-US" sz="2100" dirty="0">
                <a:latin typeface="Times New Roman" panose="02020603050405020304" pitchFamily="18" charset="0"/>
                <a:cs typeface="Times New Roman" panose="02020603050405020304" pitchFamily="18" charset="0"/>
              </a:rPr>
              <a:t>to achieve data hiding. </a:t>
            </a:r>
            <a:endParaRPr lang="en-US" altLang="en-US" sz="2100" dirty="0" smtClean="0">
              <a:latin typeface="Times New Roman" panose="02020603050405020304" pitchFamily="18" charset="0"/>
              <a:cs typeface="Times New Roman" panose="02020603050405020304" pitchFamily="18" charset="0"/>
            </a:endParaRPr>
          </a:p>
          <a:p>
            <a:pPr marL="342900" lvl="0" indent="-342900" algn="just" eaLnBrk="0" fontAlgn="base" hangingPunct="0">
              <a:spcBef>
                <a:spcPct val="0"/>
              </a:spcBef>
              <a:spcAft>
                <a:spcPct val="0"/>
              </a:spcAft>
              <a:buFont typeface="Arial" panose="020B0604020202020204" pitchFamily="34" charset="0"/>
              <a:buChar char="•"/>
            </a:pPr>
            <a:r>
              <a:rPr lang="en-US" altLang="en-US" sz="2100" dirty="0" smtClean="0">
                <a:latin typeface="Times New Roman" panose="02020603050405020304" pitchFamily="18" charset="0"/>
                <a:cs typeface="Times New Roman" panose="02020603050405020304" pitchFamily="18" charset="0"/>
              </a:rPr>
              <a:t>In </a:t>
            </a:r>
            <a:r>
              <a:rPr lang="en-US" altLang="en-US" sz="2100" dirty="0">
                <a:latin typeface="Times New Roman" panose="02020603050405020304" pitchFamily="18" charset="0"/>
                <a:cs typeface="Times New Roman" panose="02020603050405020304" pitchFamily="18" charset="0"/>
              </a:rPr>
              <a:t>the above example, we have a </a:t>
            </a:r>
            <a:r>
              <a:rPr lang="en-US" altLang="en-US" sz="2100" b="1" dirty="0">
                <a:latin typeface="Times New Roman" panose="02020603050405020304" pitchFamily="18" charset="0"/>
                <a:cs typeface="Times New Roman" panose="02020603050405020304" pitchFamily="18" charset="0"/>
              </a:rPr>
              <a:t>private field </a:t>
            </a:r>
            <a:r>
              <a:rPr lang="en-US" altLang="en-US" sz="2100" b="1" i="1" dirty="0">
                <a:latin typeface="Times New Roman" panose="02020603050405020304" pitchFamily="18" charset="0"/>
                <a:cs typeface="Times New Roman" panose="02020603050405020304" pitchFamily="18" charset="0"/>
              </a:rPr>
              <a:t>age</a:t>
            </a:r>
            <a:r>
              <a:rPr lang="en-US" altLang="en-US" sz="2100" dirty="0">
                <a:latin typeface="Times New Roman" panose="02020603050405020304" pitchFamily="18" charset="0"/>
                <a:cs typeface="Times New Roman" panose="02020603050405020304" pitchFamily="18" charset="0"/>
              </a:rPr>
              <a:t>. Since it is private, it cannot be accessed from outside the class.</a:t>
            </a:r>
          </a:p>
          <a:p>
            <a:pPr marL="342900" lvl="0" indent="-342900" algn="just" eaLnBrk="0" fontAlgn="base" hangingPunct="0">
              <a:spcBef>
                <a:spcPct val="0"/>
              </a:spcBef>
              <a:spcAft>
                <a:spcPct val="0"/>
              </a:spcAft>
              <a:buFont typeface="Arial" panose="020B0604020202020204" pitchFamily="34" charset="0"/>
              <a:buChar char="•"/>
            </a:pPr>
            <a:r>
              <a:rPr lang="en-US" altLang="en-US" sz="2100" dirty="0">
                <a:latin typeface="Times New Roman" panose="02020603050405020304" pitchFamily="18" charset="0"/>
                <a:cs typeface="Times New Roman" panose="02020603050405020304" pitchFamily="18" charset="0"/>
              </a:rPr>
              <a:t>In order to access </a:t>
            </a:r>
            <a:r>
              <a:rPr lang="en-US" altLang="en-US" sz="2100" i="1" dirty="0">
                <a:latin typeface="Times New Roman" panose="02020603050405020304" pitchFamily="18" charset="0"/>
                <a:cs typeface="Times New Roman" panose="02020603050405020304" pitchFamily="18" charset="0"/>
              </a:rPr>
              <a:t>age</a:t>
            </a:r>
            <a:r>
              <a:rPr lang="en-US" altLang="en-US" sz="2100" dirty="0">
                <a:latin typeface="Times New Roman" panose="02020603050405020304" pitchFamily="18" charset="0"/>
                <a:cs typeface="Times New Roman" panose="02020603050405020304" pitchFamily="18" charset="0"/>
              </a:rPr>
              <a:t>, we have used </a:t>
            </a:r>
            <a:r>
              <a:rPr lang="en-US" altLang="en-US" sz="2100" b="1" dirty="0">
                <a:latin typeface="Times New Roman" panose="02020603050405020304" pitchFamily="18" charset="0"/>
                <a:cs typeface="Times New Roman" panose="02020603050405020304" pitchFamily="18" charset="0"/>
              </a:rPr>
              <a:t>public</a:t>
            </a:r>
            <a:r>
              <a:rPr lang="en-US" altLang="en-US" sz="2100" dirty="0">
                <a:latin typeface="Times New Roman" panose="02020603050405020304" pitchFamily="18" charset="0"/>
                <a:cs typeface="Times New Roman" panose="02020603050405020304" pitchFamily="18" charset="0"/>
              </a:rPr>
              <a:t> methods: </a:t>
            </a:r>
            <a:r>
              <a:rPr lang="en-US" altLang="en-US" sz="2100" b="1" dirty="0" err="1">
                <a:latin typeface="Times New Roman" panose="02020603050405020304" pitchFamily="18" charset="0"/>
                <a:cs typeface="Times New Roman" panose="02020603050405020304" pitchFamily="18" charset="0"/>
              </a:rPr>
              <a:t>getAge</a:t>
            </a:r>
            <a:r>
              <a:rPr lang="en-US" altLang="en-US" sz="2100" b="1" dirty="0">
                <a:latin typeface="Times New Roman" panose="02020603050405020304" pitchFamily="18" charset="0"/>
                <a:cs typeface="Times New Roman" panose="02020603050405020304" pitchFamily="18" charset="0"/>
              </a:rPr>
              <a:t>() and </a:t>
            </a:r>
            <a:r>
              <a:rPr lang="en-US" altLang="en-US" sz="2100" b="1" dirty="0" err="1">
                <a:latin typeface="Times New Roman" panose="02020603050405020304" pitchFamily="18" charset="0"/>
                <a:cs typeface="Times New Roman" panose="02020603050405020304" pitchFamily="18" charset="0"/>
              </a:rPr>
              <a:t>setAge</a:t>
            </a:r>
            <a:r>
              <a:rPr lang="en-US" altLang="en-US" sz="2100" b="1" dirty="0">
                <a:latin typeface="Times New Roman" panose="02020603050405020304" pitchFamily="18" charset="0"/>
                <a:cs typeface="Times New Roman" panose="02020603050405020304" pitchFamily="18" charset="0"/>
              </a:rPr>
              <a:t>(). </a:t>
            </a:r>
            <a:r>
              <a:rPr lang="en-US" altLang="en-US" sz="2100" dirty="0">
                <a:latin typeface="Times New Roman" panose="02020603050405020304" pitchFamily="18" charset="0"/>
                <a:cs typeface="Times New Roman" panose="02020603050405020304" pitchFamily="18" charset="0"/>
              </a:rPr>
              <a:t>These methods are called getter and setter methods.</a:t>
            </a:r>
          </a:p>
          <a:p>
            <a:pPr marL="342900" lvl="0" indent="-342900" algn="just" eaLnBrk="0" fontAlgn="base" hangingPunct="0">
              <a:spcBef>
                <a:spcPct val="0"/>
              </a:spcBef>
              <a:spcAft>
                <a:spcPct val="0"/>
              </a:spcAft>
              <a:buFont typeface="Arial" panose="020B0604020202020204" pitchFamily="34" charset="0"/>
              <a:buChar char="•"/>
            </a:pPr>
            <a:r>
              <a:rPr lang="en-US" altLang="en-US" sz="2100" dirty="0">
                <a:latin typeface="Times New Roman" panose="02020603050405020304" pitchFamily="18" charset="0"/>
                <a:cs typeface="Times New Roman" panose="02020603050405020304" pitchFamily="18" charset="0"/>
              </a:rPr>
              <a:t>Making </a:t>
            </a:r>
            <a:r>
              <a:rPr lang="en-US" altLang="en-US" sz="2100" i="1" dirty="0">
                <a:latin typeface="Times New Roman" panose="02020603050405020304" pitchFamily="18" charset="0"/>
                <a:cs typeface="Times New Roman" panose="02020603050405020304" pitchFamily="18" charset="0"/>
              </a:rPr>
              <a:t>age</a:t>
            </a:r>
            <a:r>
              <a:rPr lang="en-US" altLang="en-US" sz="2100" dirty="0">
                <a:latin typeface="Times New Roman" panose="02020603050405020304" pitchFamily="18" charset="0"/>
                <a:cs typeface="Times New Roman" panose="02020603050405020304" pitchFamily="18" charset="0"/>
              </a:rPr>
              <a:t> private allowed us to restrict unauthorized access from outside the class. This is </a:t>
            </a:r>
            <a:r>
              <a:rPr lang="en-US" altLang="en-US" sz="2100" b="1" dirty="0">
                <a:latin typeface="Times New Roman" panose="02020603050405020304" pitchFamily="18" charset="0"/>
                <a:cs typeface="Times New Roman" panose="02020603050405020304" pitchFamily="18" charset="0"/>
              </a:rPr>
              <a:t>data hiding</a:t>
            </a:r>
            <a:r>
              <a:rPr lang="en-US" altLang="en-US" sz="2100" dirty="0">
                <a:latin typeface="Times New Roman" panose="02020603050405020304" pitchFamily="18" charset="0"/>
                <a:cs typeface="Times New Roman" panose="02020603050405020304" pitchFamily="18" charset="0"/>
              </a:rPr>
              <a:t>.</a:t>
            </a:r>
          </a:p>
          <a:p>
            <a:pPr marL="342900" lvl="0" indent="-342900" algn="just" eaLnBrk="0" fontAlgn="base" hangingPunct="0">
              <a:spcBef>
                <a:spcPct val="0"/>
              </a:spcBef>
              <a:spcAft>
                <a:spcPct val="0"/>
              </a:spcAft>
              <a:buFont typeface="Wingdings" panose="05000000000000000000" pitchFamily="2" charset="2"/>
              <a:buChar char="ü"/>
            </a:pPr>
            <a:r>
              <a:rPr lang="en-US" altLang="en-US" sz="2100" dirty="0">
                <a:latin typeface="Times New Roman" panose="02020603050405020304" pitchFamily="18" charset="0"/>
                <a:cs typeface="Times New Roman" panose="02020603050405020304" pitchFamily="18" charset="0"/>
              </a:rPr>
              <a:t>If we try to access the </a:t>
            </a:r>
            <a:r>
              <a:rPr lang="en-US" altLang="en-US" sz="2100" i="1" dirty="0">
                <a:latin typeface="Times New Roman" panose="02020603050405020304" pitchFamily="18" charset="0"/>
                <a:cs typeface="Times New Roman" panose="02020603050405020304" pitchFamily="18" charset="0"/>
              </a:rPr>
              <a:t>age</a:t>
            </a:r>
            <a:r>
              <a:rPr lang="en-US" altLang="en-US" sz="2100" dirty="0">
                <a:latin typeface="Times New Roman" panose="02020603050405020304" pitchFamily="18" charset="0"/>
                <a:cs typeface="Times New Roman" panose="02020603050405020304" pitchFamily="18" charset="0"/>
              </a:rPr>
              <a:t> field from the </a:t>
            </a:r>
            <a:r>
              <a:rPr lang="en-US" altLang="en-US" sz="2100" i="1" dirty="0">
                <a:latin typeface="Times New Roman" panose="02020603050405020304" pitchFamily="18" charset="0"/>
                <a:cs typeface="Times New Roman" panose="02020603050405020304" pitchFamily="18" charset="0"/>
              </a:rPr>
              <a:t>Main</a:t>
            </a:r>
            <a:r>
              <a:rPr lang="en-US" altLang="en-US" sz="2100" dirty="0">
                <a:latin typeface="Times New Roman" panose="02020603050405020304" pitchFamily="18" charset="0"/>
                <a:cs typeface="Times New Roman" panose="02020603050405020304" pitchFamily="18" charset="0"/>
              </a:rPr>
              <a:t> class, we will get an error</a:t>
            </a:r>
            <a:r>
              <a:rPr lang="en-US" altLang="en-US" sz="2100" dirty="0" smtClean="0">
                <a:latin typeface="Times New Roman" panose="02020603050405020304" pitchFamily="18" charset="0"/>
                <a:cs typeface="Times New Roman" panose="02020603050405020304" pitchFamily="18" charset="0"/>
              </a:rPr>
              <a:t>.</a:t>
            </a:r>
            <a:endParaRPr lang="en-US" altLang="en-US" sz="2100" dirty="0">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en-US" altLang="en-US" sz="2100" dirty="0">
                <a:solidFill>
                  <a:srgbClr val="C00000"/>
                </a:solidFill>
                <a:latin typeface="Times New Roman" panose="02020603050405020304" pitchFamily="18" charset="0"/>
                <a:cs typeface="Times New Roman" panose="02020603050405020304" pitchFamily="18" charset="0"/>
              </a:rPr>
              <a:t>// error: age has private access in </a:t>
            </a:r>
            <a:r>
              <a:rPr lang="en-US" altLang="en-US" sz="2100" dirty="0" smtClean="0">
                <a:solidFill>
                  <a:srgbClr val="C00000"/>
                </a:solidFill>
                <a:latin typeface="Times New Roman" panose="02020603050405020304" pitchFamily="18" charset="0"/>
                <a:cs typeface="Times New Roman" panose="02020603050405020304" pitchFamily="18" charset="0"/>
              </a:rPr>
              <a:t>Person </a:t>
            </a:r>
          </a:p>
          <a:p>
            <a:pPr algn="just" eaLnBrk="0" fontAlgn="base" hangingPunct="0">
              <a:spcBef>
                <a:spcPct val="0"/>
              </a:spcBef>
              <a:spcAft>
                <a:spcPct val="0"/>
              </a:spcAft>
            </a:pPr>
            <a:r>
              <a:rPr lang="en-US" altLang="en-US" sz="2100" dirty="0" smtClean="0">
                <a:latin typeface="Times New Roman" panose="02020603050405020304" pitchFamily="18" charset="0"/>
                <a:cs typeface="Times New Roman" panose="02020603050405020304" pitchFamily="18" charset="0"/>
              </a:rPr>
              <a:t>p1.age </a:t>
            </a:r>
            <a:r>
              <a:rPr lang="en-US" altLang="en-US" sz="2100" dirty="0">
                <a:latin typeface="Times New Roman" panose="02020603050405020304" pitchFamily="18" charset="0"/>
                <a:cs typeface="Times New Roman" panose="02020603050405020304" pitchFamily="18" charset="0"/>
              </a:rPr>
              <a:t>= 24; </a:t>
            </a:r>
          </a:p>
        </p:txBody>
      </p:sp>
      <p:sp>
        <p:nvSpPr>
          <p:cNvPr id="11" name="Rectangle 10"/>
          <p:cNvSpPr/>
          <p:nvPr/>
        </p:nvSpPr>
        <p:spPr>
          <a:xfrm>
            <a:off x="6248400" y="304800"/>
            <a:ext cx="5280613" cy="430887"/>
          </a:xfrm>
          <a:prstGeom prst="rect">
            <a:avLst/>
          </a:prstGeom>
        </p:spPr>
        <p:txBody>
          <a:bodyPr wrap="none">
            <a:spAutoFit/>
          </a:bodyPr>
          <a:lstStyle/>
          <a:p>
            <a:r>
              <a:rPr lang="en-US" sz="2200" b="1" dirty="0" smtClean="0">
                <a:solidFill>
                  <a:srgbClr val="7030A0"/>
                </a:solidFill>
                <a:latin typeface="Times New Roman" panose="02020603050405020304" pitchFamily="18" charset="0"/>
                <a:cs typeface="Times New Roman" panose="02020603050405020304" pitchFamily="18" charset="0"/>
              </a:rPr>
              <a:t>Ex: Data </a:t>
            </a:r>
            <a:r>
              <a:rPr lang="en-US" sz="2200" b="1" dirty="0">
                <a:solidFill>
                  <a:srgbClr val="7030A0"/>
                </a:solidFill>
                <a:latin typeface="Times New Roman" panose="02020603050405020304" pitchFamily="18" charset="0"/>
                <a:cs typeface="Times New Roman" panose="02020603050405020304" pitchFamily="18" charset="0"/>
              </a:rPr>
              <a:t>hiding using the private specifier</a:t>
            </a:r>
          </a:p>
        </p:txBody>
      </p:sp>
    </p:spTree>
    <p:extLst>
      <p:ext uri="{BB962C8B-B14F-4D97-AF65-F5344CB8AC3E}">
        <p14:creationId xmlns:p14="http://schemas.microsoft.com/office/powerpoint/2010/main" val="406981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3557904" cy="697230"/>
          </a:xfrm>
          <a:prstGeom prst="rect">
            <a:avLst/>
          </a:prstGeom>
        </p:spPr>
        <p:txBody>
          <a:bodyPr vert="horz" wrap="square" lIns="0" tIns="13335" rIns="0" bIns="0" rtlCol="0">
            <a:spAutoFit/>
          </a:bodyPr>
          <a:lstStyle/>
          <a:p>
            <a:pPr marL="12700">
              <a:lnSpc>
                <a:spcPct val="100000"/>
              </a:lnSpc>
              <a:spcBef>
                <a:spcPts val="105"/>
              </a:spcBef>
            </a:pPr>
            <a:r>
              <a:rPr sz="4400" spc="-10" dirty="0">
                <a:latin typeface="Calibri Light"/>
                <a:cs typeface="Calibri Light"/>
              </a:rPr>
              <a:t>Books</a:t>
            </a:r>
            <a:r>
              <a:rPr sz="4400" spc="-45" dirty="0">
                <a:latin typeface="Calibri Light"/>
                <a:cs typeface="Calibri Light"/>
              </a:rPr>
              <a:t> </a:t>
            </a:r>
            <a:r>
              <a:rPr sz="4400" spc="-15" dirty="0">
                <a:latin typeface="Calibri Light"/>
                <a:cs typeface="Calibri Light"/>
              </a:rPr>
              <a:t>to</a:t>
            </a:r>
            <a:r>
              <a:rPr sz="4400" spc="-50" dirty="0">
                <a:latin typeface="Calibri Light"/>
                <a:cs typeface="Calibri Light"/>
              </a:rPr>
              <a:t> </a:t>
            </a:r>
            <a:r>
              <a:rPr sz="4400" spc="-15" dirty="0">
                <a:latin typeface="Calibri Light"/>
                <a:cs typeface="Calibri Light"/>
              </a:rPr>
              <a:t>Follow</a:t>
            </a:r>
            <a:endParaRPr sz="4400">
              <a:latin typeface="Calibri Light"/>
              <a:cs typeface="Calibri Light"/>
            </a:endParaRPr>
          </a:p>
        </p:txBody>
      </p:sp>
      <p:sp>
        <p:nvSpPr>
          <p:cNvPr id="3" name="object 3"/>
          <p:cNvSpPr txBox="1"/>
          <p:nvPr/>
        </p:nvSpPr>
        <p:spPr>
          <a:xfrm>
            <a:off x="916939" y="1731010"/>
            <a:ext cx="9979660" cy="3792220"/>
          </a:xfrm>
          <a:prstGeom prst="rect">
            <a:avLst/>
          </a:prstGeom>
        </p:spPr>
        <p:txBody>
          <a:bodyPr vert="horz" wrap="square" lIns="0" tIns="56515" rIns="0" bIns="0" rtlCol="0">
            <a:spAutoFit/>
          </a:bodyPr>
          <a:lstStyle/>
          <a:p>
            <a:pPr marL="12700">
              <a:lnSpc>
                <a:spcPct val="100000"/>
              </a:lnSpc>
              <a:spcBef>
                <a:spcPts val="445"/>
              </a:spcBef>
            </a:pPr>
            <a:r>
              <a:rPr sz="1800" spc="-50" dirty="0">
                <a:latin typeface="Calibri"/>
                <a:cs typeface="Calibri"/>
              </a:rPr>
              <a:t>Text</a:t>
            </a:r>
            <a:r>
              <a:rPr sz="1800" spc="-35" dirty="0">
                <a:latin typeface="Calibri"/>
                <a:cs typeface="Calibri"/>
              </a:rPr>
              <a:t> </a:t>
            </a:r>
            <a:r>
              <a:rPr sz="1800" spc="-5" dirty="0">
                <a:latin typeface="Calibri"/>
                <a:cs typeface="Calibri"/>
              </a:rPr>
              <a:t>Book(s):</a:t>
            </a:r>
            <a:endParaRPr sz="1800" dirty="0">
              <a:latin typeface="Calibri"/>
              <a:cs typeface="Calibri"/>
            </a:endParaRPr>
          </a:p>
          <a:p>
            <a:pPr marL="241300" indent="-229235">
              <a:lnSpc>
                <a:spcPct val="100000"/>
              </a:lnSpc>
              <a:spcBef>
                <a:spcPts val="350"/>
              </a:spcBef>
              <a:buFont typeface="Arial MT"/>
              <a:buChar char="•"/>
              <a:tabLst>
                <a:tab pos="241300" algn="l"/>
                <a:tab pos="241935" algn="l"/>
              </a:tabLst>
            </a:pPr>
            <a:r>
              <a:rPr sz="1800" spc="-20" dirty="0">
                <a:latin typeface="Calibri"/>
                <a:cs typeface="Calibri"/>
              </a:rPr>
              <a:t>Weisfeld</a:t>
            </a:r>
            <a:r>
              <a:rPr sz="1800" spc="5" dirty="0">
                <a:latin typeface="Calibri"/>
                <a:cs typeface="Calibri"/>
              </a:rPr>
              <a:t> </a:t>
            </a:r>
            <a:r>
              <a:rPr sz="1800" dirty="0">
                <a:latin typeface="Calibri"/>
                <a:cs typeface="Calibri"/>
              </a:rPr>
              <a:t>M. </a:t>
            </a:r>
            <a:r>
              <a:rPr sz="1800" spc="-5" dirty="0">
                <a:latin typeface="Calibri"/>
                <a:cs typeface="Calibri"/>
              </a:rPr>
              <a:t>The</a:t>
            </a:r>
            <a:r>
              <a:rPr sz="1800" spc="25" dirty="0">
                <a:latin typeface="Calibri"/>
                <a:cs typeface="Calibri"/>
              </a:rPr>
              <a:t> </a:t>
            </a:r>
            <a:r>
              <a:rPr sz="1800" spc="-10" dirty="0">
                <a:latin typeface="Calibri"/>
                <a:cs typeface="Calibri"/>
              </a:rPr>
              <a:t>object-oriented</a:t>
            </a:r>
            <a:r>
              <a:rPr sz="1800" spc="15" dirty="0">
                <a:latin typeface="Calibri"/>
                <a:cs typeface="Calibri"/>
              </a:rPr>
              <a:t> </a:t>
            </a:r>
            <a:r>
              <a:rPr sz="1800" dirty="0">
                <a:latin typeface="Calibri"/>
                <a:cs typeface="Calibri"/>
              </a:rPr>
              <a:t>thought</a:t>
            </a:r>
            <a:r>
              <a:rPr sz="1800" spc="20" dirty="0">
                <a:latin typeface="Calibri"/>
                <a:cs typeface="Calibri"/>
              </a:rPr>
              <a:t> </a:t>
            </a:r>
            <a:r>
              <a:rPr sz="1800" spc="-5" dirty="0">
                <a:latin typeface="Calibri"/>
                <a:cs typeface="Calibri"/>
              </a:rPr>
              <a:t>process.</a:t>
            </a:r>
            <a:r>
              <a:rPr sz="1800" spc="-10" dirty="0">
                <a:latin typeface="Calibri"/>
                <a:cs typeface="Calibri"/>
              </a:rPr>
              <a:t> Third</a:t>
            </a:r>
            <a:r>
              <a:rPr sz="1800" spc="15" dirty="0">
                <a:latin typeface="Calibri"/>
                <a:cs typeface="Calibri"/>
              </a:rPr>
              <a:t> </a:t>
            </a:r>
            <a:r>
              <a:rPr sz="1800" spc="-5" dirty="0">
                <a:latin typeface="Calibri"/>
                <a:cs typeface="Calibri"/>
              </a:rPr>
              <a:t>edition,</a:t>
            </a:r>
            <a:r>
              <a:rPr sz="1800" spc="25" dirty="0">
                <a:latin typeface="Calibri"/>
                <a:cs typeface="Calibri"/>
              </a:rPr>
              <a:t> </a:t>
            </a:r>
            <a:r>
              <a:rPr sz="1800" spc="-10" dirty="0">
                <a:latin typeface="Calibri"/>
                <a:cs typeface="Calibri"/>
              </a:rPr>
              <a:t>Addison-Wesley</a:t>
            </a:r>
            <a:r>
              <a:rPr sz="1800" spc="-5" dirty="0">
                <a:latin typeface="Calibri"/>
                <a:cs typeface="Calibri"/>
              </a:rPr>
              <a:t> </a:t>
            </a:r>
            <a:r>
              <a:rPr sz="1800" spc="-10" dirty="0">
                <a:latin typeface="Calibri"/>
                <a:cs typeface="Calibri"/>
              </a:rPr>
              <a:t>Professional;</a:t>
            </a:r>
            <a:r>
              <a:rPr sz="1800" spc="10" dirty="0">
                <a:latin typeface="Calibri"/>
                <a:cs typeface="Calibri"/>
              </a:rPr>
              <a:t> </a:t>
            </a:r>
            <a:r>
              <a:rPr sz="1800" dirty="0">
                <a:latin typeface="Calibri"/>
                <a:cs typeface="Calibri"/>
              </a:rPr>
              <a:t>2013.</a:t>
            </a:r>
          </a:p>
          <a:p>
            <a:pPr marL="241300" indent="-229235">
              <a:lnSpc>
                <a:spcPts val="1835"/>
              </a:lnSpc>
              <a:spcBef>
                <a:spcPts val="345"/>
              </a:spcBef>
              <a:buFont typeface="Arial MT"/>
              <a:buChar char="•"/>
              <a:tabLst>
                <a:tab pos="241300" algn="l"/>
                <a:tab pos="241935" algn="l"/>
              </a:tabLst>
            </a:pPr>
            <a:r>
              <a:rPr sz="1800" spc="-10" dirty="0">
                <a:latin typeface="Calibri"/>
                <a:cs typeface="Calibri"/>
              </a:rPr>
              <a:t>Wampler</a:t>
            </a:r>
            <a:r>
              <a:rPr sz="1800" spc="10" dirty="0">
                <a:latin typeface="Calibri"/>
                <a:cs typeface="Calibri"/>
              </a:rPr>
              <a:t> </a:t>
            </a:r>
            <a:r>
              <a:rPr sz="1800" dirty="0">
                <a:latin typeface="Calibri"/>
                <a:cs typeface="Calibri"/>
              </a:rPr>
              <a:t>BE.</a:t>
            </a:r>
            <a:r>
              <a:rPr sz="1800" spc="-5" dirty="0">
                <a:latin typeface="Calibri"/>
                <a:cs typeface="Calibri"/>
              </a:rPr>
              <a:t> The</a:t>
            </a:r>
            <a:r>
              <a:rPr sz="1800" spc="5" dirty="0">
                <a:latin typeface="Calibri"/>
                <a:cs typeface="Calibri"/>
              </a:rPr>
              <a:t> </a:t>
            </a:r>
            <a:r>
              <a:rPr sz="1800" spc="-5" dirty="0">
                <a:latin typeface="Calibri"/>
                <a:cs typeface="Calibri"/>
              </a:rPr>
              <a:t>Essence</a:t>
            </a:r>
            <a:r>
              <a:rPr sz="1800" spc="5" dirty="0">
                <a:latin typeface="Calibri"/>
                <a:cs typeface="Calibri"/>
              </a:rPr>
              <a:t> </a:t>
            </a:r>
            <a:r>
              <a:rPr sz="1800" spc="-5" dirty="0">
                <a:latin typeface="Calibri"/>
                <a:cs typeface="Calibri"/>
              </a:rPr>
              <a:t>of</a:t>
            </a:r>
            <a:r>
              <a:rPr sz="1800" dirty="0">
                <a:latin typeface="Calibri"/>
                <a:cs typeface="Calibri"/>
              </a:rPr>
              <a:t> </a:t>
            </a:r>
            <a:r>
              <a:rPr sz="1800" spc="-5" dirty="0">
                <a:latin typeface="Calibri"/>
                <a:cs typeface="Calibri"/>
              </a:rPr>
              <a:t>Object-Oriented</a:t>
            </a:r>
            <a:r>
              <a:rPr sz="1800" spc="20" dirty="0">
                <a:latin typeface="Calibri"/>
                <a:cs typeface="Calibri"/>
              </a:rPr>
              <a:t> </a:t>
            </a:r>
            <a:r>
              <a:rPr sz="1800" spc="-10" dirty="0">
                <a:latin typeface="Calibri"/>
                <a:cs typeface="Calibri"/>
              </a:rPr>
              <a:t>Programming</a:t>
            </a:r>
            <a:r>
              <a:rPr sz="1800" spc="10" dirty="0">
                <a:latin typeface="Calibri"/>
                <a:cs typeface="Calibri"/>
              </a:rPr>
              <a:t> </a:t>
            </a:r>
            <a:r>
              <a:rPr sz="1800" spc="-5" dirty="0">
                <a:latin typeface="Calibri"/>
                <a:cs typeface="Calibri"/>
              </a:rPr>
              <a:t>with</a:t>
            </a:r>
            <a:r>
              <a:rPr sz="1800" spc="25" dirty="0">
                <a:latin typeface="Calibri"/>
                <a:cs typeface="Calibri"/>
              </a:rPr>
              <a:t> </a:t>
            </a:r>
            <a:r>
              <a:rPr sz="1800" spc="-15" dirty="0">
                <a:latin typeface="Calibri"/>
                <a:cs typeface="Calibri"/>
              </a:rPr>
              <a:t>Java</a:t>
            </a:r>
            <a:r>
              <a:rPr sz="1800" spc="-5" dirty="0">
                <a:latin typeface="Calibri"/>
                <a:cs typeface="Calibri"/>
              </a:rPr>
              <a:t> </a:t>
            </a:r>
            <a:r>
              <a:rPr sz="1800" dirty="0">
                <a:latin typeface="Calibri"/>
                <a:cs typeface="Calibri"/>
              </a:rPr>
              <a:t>and</a:t>
            </a:r>
            <a:r>
              <a:rPr sz="1800" spc="10" dirty="0">
                <a:latin typeface="Calibri"/>
                <a:cs typeface="Calibri"/>
              </a:rPr>
              <a:t> </a:t>
            </a:r>
            <a:r>
              <a:rPr sz="1800" spc="-5" dirty="0">
                <a:latin typeface="Calibri"/>
                <a:cs typeface="Calibri"/>
              </a:rPr>
              <a:t>UML.</a:t>
            </a:r>
            <a:r>
              <a:rPr sz="1800" spc="10" dirty="0">
                <a:latin typeface="Calibri"/>
                <a:cs typeface="Calibri"/>
              </a:rPr>
              <a:t> </a:t>
            </a:r>
            <a:r>
              <a:rPr sz="1800" spc="-10" dirty="0">
                <a:latin typeface="Calibri"/>
                <a:cs typeface="Calibri"/>
              </a:rPr>
              <a:t>Addison-Wesley</a:t>
            </a:r>
            <a:endParaRPr sz="1800" dirty="0">
              <a:latin typeface="Calibri"/>
              <a:cs typeface="Calibri"/>
            </a:endParaRPr>
          </a:p>
          <a:p>
            <a:pPr marL="241300">
              <a:lnSpc>
                <a:spcPts val="1835"/>
              </a:lnSpc>
            </a:pPr>
            <a:r>
              <a:rPr sz="1800" spc="-10" dirty="0">
                <a:latin typeface="Calibri"/>
                <a:cs typeface="Calibri"/>
              </a:rPr>
              <a:t>Professional;</a:t>
            </a:r>
            <a:endParaRPr sz="1800" dirty="0">
              <a:latin typeface="Calibri"/>
              <a:cs typeface="Calibri"/>
            </a:endParaRPr>
          </a:p>
          <a:p>
            <a:pPr marL="241300" indent="-229235">
              <a:lnSpc>
                <a:spcPct val="100000"/>
              </a:lnSpc>
              <a:spcBef>
                <a:spcPts val="365"/>
              </a:spcBef>
              <a:buFont typeface="Arial MT"/>
              <a:buChar char="•"/>
              <a:tabLst>
                <a:tab pos="241300" algn="l"/>
                <a:tab pos="241935" algn="l"/>
              </a:tabLst>
            </a:pPr>
            <a:r>
              <a:rPr sz="1800" spc="-5" dirty="0">
                <a:latin typeface="Calibri"/>
                <a:cs typeface="Calibri"/>
              </a:rPr>
              <a:t>2002.</a:t>
            </a:r>
            <a:endParaRPr sz="1800" dirty="0">
              <a:latin typeface="Calibri"/>
              <a:cs typeface="Calibri"/>
            </a:endParaRPr>
          </a:p>
          <a:p>
            <a:pPr marL="12700">
              <a:lnSpc>
                <a:spcPct val="100000"/>
              </a:lnSpc>
              <a:spcBef>
                <a:spcPts val="350"/>
              </a:spcBef>
            </a:pPr>
            <a:r>
              <a:rPr sz="1800" spc="-15" dirty="0">
                <a:latin typeface="Calibri"/>
                <a:cs typeface="Calibri"/>
              </a:rPr>
              <a:t>Reference(s):</a:t>
            </a:r>
            <a:endParaRPr sz="1800" dirty="0">
              <a:latin typeface="Calibri"/>
              <a:cs typeface="Calibri"/>
            </a:endParaRPr>
          </a:p>
          <a:p>
            <a:pPr marL="241300" indent="-229235">
              <a:lnSpc>
                <a:spcPct val="100000"/>
              </a:lnSpc>
              <a:spcBef>
                <a:spcPts val="345"/>
              </a:spcBef>
              <a:buFont typeface="Arial MT"/>
              <a:buChar char="•"/>
              <a:tabLst>
                <a:tab pos="241300" algn="l"/>
                <a:tab pos="241935" algn="l"/>
              </a:tabLst>
            </a:pPr>
            <a:r>
              <a:rPr sz="1800" spc="-10" dirty="0">
                <a:latin typeface="Calibri"/>
                <a:cs typeface="Calibri"/>
              </a:rPr>
              <a:t>Deitel</a:t>
            </a:r>
            <a:r>
              <a:rPr sz="1800" spc="25" dirty="0">
                <a:latin typeface="Calibri"/>
                <a:cs typeface="Calibri"/>
              </a:rPr>
              <a:t> </a:t>
            </a:r>
            <a:r>
              <a:rPr sz="1800" spc="-50" dirty="0">
                <a:latin typeface="Calibri"/>
                <a:cs typeface="Calibri"/>
              </a:rPr>
              <a:t>PJ.</a:t>
            </a:r>
            <a:r>
              <a:rPr sz="1800" spc="-15" dirty="0">
                <a:latin typeface="Calibri"/>
                <a:cs typeface="Calibri"/>
              </a:rPr>
              <a:t> Java</a:t>
            </a:r>
            <a:r>
              <a:rPr sz="1800" dirty="0">
                <a:latin typeface="Calibri"/>
                <a:cs typeface="Calibri"/>
              </a:rPr>
              <a:t> </a:t>
            </a:r>
            <a:r>
              <a:rPr sz="1800" spc="-5" dirty="0">
                <a:latin typeface="Calibri"/>
                <a:cs typeface="Calibri"/>
              </a:rPr>
              <a:t>how</a:t>
            </a:r>
            <a:r>
              <a:rPr sz="1800" spc="5" dirty="0">
                <a:latin typeface="Calibri"/>
                <a:cs typeface="Calibri"/>
              </a:rPr>
              <a:t> </a:t>
            </a:r>
            <a:r>
              <a:rPr sz="1800" spc="-10" dirty="0">
                <a:latin typeface="Calibri"/>
                <a:cs typeface="Calibri"/>
              </a:rPr>
              <a:t>to</a:t>
            </a:r>
            <a:r>
              <a:rPr sz="1800" spc="-5" dirty="0">
                <a:latin typeface="Calibri"/>
                <a:cs typeface="Calibri"/>
              </a:rPr>
              <a:t> </a:t>
            </a:r>
            <a:r>
              <a:rPr sz="1800" spc="-15" dirty="0">
                <a:latin typeface="Calibri"/>
                <a:cs typeface="Calibri"/>
              </a:rPr>
              <a:t>program.</a:t>
            </a:r>
            <a:r>
              <a:rPr sz="1800" spc="-5" dirty="0">
                <a:latin typeface="Calibri"/>
                <a:cs typeface="Calibri"/>
              </a:rPr>
              <a:t> Eleventh</a:t>
            </a:r>
            <a:r>
              <a:rPr sz="1800" spc="10" dirty="0">
                <a:latin typeface="Calibri"/>
                <a:cs typeface="Calibri"/>
              </a:rPr>
              <a:t> </a:t>
            </a:r>
            <a:r>
              <a:rPr sz="1800" spc="-10" dirty="0">
                <a:latin typeface="Calibri"/>
                <a:cs typeface="Calibri"/>
              </a:rPr>
              <a:t>Edition,</a:t>
            </a:r>
            <a:r>
              <a:rPr sz="1800" spc="10" dirty="0">
                <a:latin typeface="Calibri"/>
                <a:cs typeface="Calibri"/>
              </a:rPr>
              <a:t> </a:t>
            </a:r>
            <a:r>
              <a:rPr sz="1800" spc="-15" dirty="0">
                <a:latin typeface="Calibri"/>
                <a:cs typeface="Calibri"/>
              </a:rPr>
              <a:t>Pearson;</a:t>
            </a:r>
            <a:r>
              <a:rPr sz="1800" spc="20" dirty="0">
                <a:latin typeface="Calibri"/>
                <a:cs typeface="Calibri"/>
              </a:rPr>
              <a:t> </a:t>
            </a:r>
            <a:r>
              <a:rPr sz="1800" dirty="0">
                <a:latin typeface="Calibri"/>
                <a:cs typeface="Calibri"/>
              </a:rPr>
              <a:t>2018.</a:t>
            </a:r>
          </a:p>
          <a:p>
            <a:pPr marL="241300" indent="-229235">
              <a:lnSpc>
                <a:spcPts val="1835"/>
              </a:lnSpc>
              <a:spcBef>
                <a:spcPts val="360"/>
              </a:spcBef>
              <a:buFont typeface="Arial MT"/>
              <a:buChar char="•"/>
              <a:tabLst>
                <a:tab pos="241300" algn="l"/>
                <a:tab pos="241935" algn="l"/>
              </a:tabLst>
            </a:pPr>
            <a:r>
              <a:rPr sz="1800" dirty="0">
                <a:latin typeface="Calibri"/>
                <a:cs typeface="Calibri"/>
              </a:rPr>
              <a:t>Nino</a:t>
            </a:r>
            <a:r>
              <a:rPr sz="1800" spc="10" dirty="0">
                <a:latin typeface="Calibri"/>
                <a:cs typeface="Calibri"/>
              </a:rPr>
              <a:t> </a:t>
            </a:r>
            <a:r>
              <a:rPr sz="1800" spc="-15" dirty="0">
                <a:latin typeface="Calibri"/>
                <a:cs typeface="Calibri"/>
              </a:rPr>
              <a:t>J,</a:t>
            </a:r>
            <a:r>
              <a:rPr sz="1800" spc="5" dirty="0">
                <a:latin typeface="Calibri"/>
                <a:cs typeface="Calibri"/>
              </a:rPr>
              <a:t> </a:t>
            </a:r>
            <a:r>
              <a:rPr sz="1800" spc="-5" dirty="0">
                <a:latin typeface="Calibri"/>
                <a:cs typeface="Calibri"/>
              </a:rPr>
              <a:t>Hosch</a:t>
            </a:r>
            <a:r>
              <a:rPr sz="1800" spc="10" dirty="0">
                <a:latin typeface="Calibri"/>
                <a:cs typeface="Calibri"/>
              </a:rPr>
              <a:t> </a:t>
            </a:r>
            <a:r>
              <a:rPr sz="1800" spc="-30" dirty="0">
                <a:latin typeface="Calibri"/>
                <a:cs typeface="Calibri"/>
              </a:rPr>
              <a:t>FA.</a:t>
            </a:r>
            <a:r>
              <a:rPr sz="1800" spc="-10" dirty="0">
                <a:latin typeface="Calibri"/>
                <a:cs typeface="Calibri"/>
              </a:rPr>
              <a:t> Introduction</a:t>
            </a:r>
            <a:r>
              <a:rPr sz="1800" spc="10" dirty="0">
                <a:latin typeface="Calibri"/>
                <a:cs typeface="Calibri"/>
              </a:rPr>
              <a:t> </a:t>
            </a:r>
            <a:r>
              <a:rPr sz="1800" spc="-10" dirty="0">
                <a:latin typeface="Calibri"/>
                <a:cs typeface="Calibri"/>
              </a:rPr>
              <a:t>to</a:t>
            </a:r>
            <a:r>
              <a:rPr sz="1800" dirty="0">
                <a:latin typeface="Calibri"/>
                <a:cs typeface="Calibri"/>
              </a:rPr>
              <a:t> </a:t>
            </a:r>
            <a:r>
              <a:rPr sz="1800" spc="-10" dirty="0">
                <a:latin typeface="Calibri"/>
                <a:cs typeface="Calibri"/>
              </a:rPr>
              <a:t>programming</a:t>
            </a:r>
            <a:r>
              <a:rPr sz="1800" spc="5" dirty="0">
                <a:latin typeface="Calibri"/>
                <a:cs typeface="Calibri"/>
              </a:rPr>
              <a:t> </a:t>
            </a:r>
            <a:r>
              <a:rPr sz="1800" dirty="0">
                <a:latin typeface="Calibri"/>
                <a:cs typeface="Calibri"/>
              </a:rPr>
              <a:t>and </a:t>
            </a:r>
            <a:r>
              <a:rPr sz="1800" spc="-5" dirty="0">
                <a:latin typeface="Calibri"/>
                <a:cs typeface="Calibri"/>
              </a:rPr>
              <a:t>object-oriented</a:t>
            </a:r>
            <a:r>
              <a:rPr sz="1800" spc="25" dirty="0">
                <a:latin typeface="Calibri"/>
                <a:cs typeface="Calibri"/>
              </a:rPr>
              <a:t> </a:t>
            </a:r>
            <a:r>
              <a:rPr sz="1800" spc="-5" dirty="0">
                <a:latin typeface="Calibri"/>
                <a:cs typeface="Calibri"/>
              </a:rPr>
              <a:t>design</a:t>
            </a:r>
            <a:r>
              <a:rPr sz="1800" spc="5" dirty="0">
                <a:latin typeface="Calibri"/>
                <a:cs typeface="Calibri"/>
              </a:rPr>
              <a:t> </a:t>
            </a:r>
            <a:r>
              <a:rPr sz="1800" spc="-5" dirty="0">
                <a:latin typeface="Calibri"/>
                <a:cs typeface="Calibri"/>
              </a:rPr>
              <a:t>using</a:t>
            </a:r>
            <a:r>
              <a:rPr sz="1800" dirty="0">
                <a:latin typeface="Calibri"/>
                <a:cs typeface="Calibri"/>
              </a:rPr>
              <a:t> </a:t>
            </a:r>
            <a:r>
              <a:rPr sz="1800" spc="-10" dirty="0">
                <a:latin typeface="Calibri"/>
                <a:cs typeface="Calibri"/>
              </a:rPr>
              <a:t>Java.</a:t>
            </a:r>
            <a:r>
              <a:rPr sz="1800" spc="-5" dirty="0">
                <a:latin typeface="Calibri"/>
                <a:cs typeface="Calibri"/>
              </a:rPr>
              <a:t> Wiley</a:t>
            </a:r>
            <a:r>
              <a:rPr sz="1800" spc="10" dirty="0">
                <a:latin typeface="Calibri"/>
                <a:cs typeface="Calibri"/>
              </a:rPr>
              <a:t> </a:t>
            </a:r>
            <a:r>
              <a:rPr sz="1800" spc="-5" dirty="0">
                <a:latin typeface="Calibri"/>
                <a:cs typeface="Calibri"/>
              </a:rPr>
              <a:t>India</a:t>
            </a:r>
            <a:r>
              <a:rPr sz="1800" spc="10" dirty="0">
                <a:latin typeface="Calibri"/>
                <a:cs typeface="Calibri"/>
              </a:rPr>
              <a:t> </a:t>
            </a:r>
            <a:r>
              <a:rPr sz="1800" spc="-15" dirty="0">
                <a:latin typeface="Calibri"/>
                <a:cs typeface="Calibri"/>
              </a:rPr>
              <a:t>Private</a:t>
            </a:r>
            <a:endParaRPr sz="1800" dirty="0">
              <a:latin typeface="Calibri"/>
              <a:cs typeface="Calibri"/>
            </a:endParaRPr>
          </a:p>
          <a:p>
            <a:pPr marL="241300">
              <a:lnSpc>
                <a:spcPts val="1835"/>
              </a:lnSpc>
            </a:pPr>
            <a:r>
              <a:rPr sz="1800" spc="-10" dirty="0">
                <a:latin typeface="Calibri"/>
                <a:cs typeface="Calibri"/>
              </a:rPr>
              <a:t>Limited;</a:t>
            </a:r>
            <a:r>
              <a:rPr sz="1800" spc="15" dirty="0">
                <a:latin typeface="Calibri"/>
                <a:cs typeface="Calibri"/>
              </a:rPr>
              <a:t> </a:t>
            </a:r>
            <a:r>
              <a:rPr sz="1800" spc="-5" dirty="0">
                <a:latin typeface="Calibri"/>
                <a:cs typeface="Calibri"/>
              </a:rPr>
              <a:t>2010.</a:t>
            </a:r>
            <a:endParaRPr sz="1800" dirty="0">
              <a:latin typeface="Calibri"/>
              <a:cs typeface="Calibri"/>
            </a:endParaRPr>
          </a:p>
          <a:p>
            <a:pPr marL="241300" indent="-229235">
              <a:lnSpc>
                <a:spcPct val="100000"/>
              </a:lnSpc>
              <a:spcBef>
                <a:spcPts val="350"/>
              </a:spcBef>
              <a:buFont typeface="Arial MT"/>
              <a:buChar char="•"/>
              <a:tabLst>
                <a:tab pos="241300" algn="l"/>
                <a:tab pos="241935" algn="l"/>
              </a:tabLst>
            </a:pPr>
            <a:r>
              <a:rPr sz="1800" spc="-5" dirty="0">
                <a:latin typeface="Calibri"/>
                <a:cs typeface="Calibri"/>
              </a:rPr>
              <a:t>Naughton </a:t>
            </a:r>
            <a:r>
              <a:rPr sz="1800" spc="-114" dirty="0">
                <a:latin typeface="Calibri"/>
                <a:cs typeface="Calibri"/>
              </a:rPr>
              <a:t>P.</a:t>
            </a:r>
            <a:r>
              <a:rPr sz="1800" dirty="0">
                <a:latin typeface="Calibri"/>
                <a:cs typeface="Calibri"/>
              </a:rPr>
              <a:t> and </a:t>
            </a:r>
            <a:r>
              <a:rPr sz="1800" spc="-5" dirty="0">
                <a:latin typeface="Calibri"/>
                <a:cs typeface="Calibri"/>
              </a:rPr>
              <a:t>Schildt</a:t>
            </a:r>
            <a:r>
              <a:rPr sz="1800" spc="30" dirty="0">
                <a:latin typeface="Calibri"/>
                <a:cs typeface="Calibri"/>
              </a:rPr>
              <a:t> </a:t>
            </a:r>
            <a:r>
              <a:rPr sz="1800" spc="-5" dirty="0">
                <a:latin typeface="Calibri"/>
                <a:cs typeface="Calibri"/>
              </a:rPr>
              <a:t>H.</a:t>
            </a:r>
            <a:r>
              <a:rPr sz="1800" spc="15" dirty="0">
                <a:latin typeface="Calibri"/>
                <a:cs typeface="Calibri"/>
              </a:rPr>
              <a:t> </a:t>
            </a:r>
            <a:r>
              <a:rPr sz="1800" spc="-10" dirty="0">
                <a:latin typeface="Calibri"/>
                <a:cs typeface="Calibri"/>
              </a:rPr>
              <a:t>Java </a:t>
            </a:r>
            <a:r>
              <a:rPr sz="1800" dirty="0">
                <a:latin typeface="Calibri"/>
                <a:cs typeface="Calibri"/>
              </a:rPr>
              <a:t>2:</a:t>
            </a:r>
            <a:r>
              <a:rPr sz="1800" spc="15" dirty="0">
                <a:latin typeface="Calibri"/>
                <a:cs typeface="Calibri"/>
              </a:rPr>
              <a:t> </a:t>
            </a:r>
            <a:r>
              <a:rPr sz="1800" dirty="0">
                <a:latin typeface="Calibri"/>
                <a:cs typeface="Calibri"/>
              </a:rPr>
              <a:t>the</a:t>
            </a:r>
            <a:r>
              <a:rPr sz="1800" spc="5" dirty="0">
                <a:latin typeface="Calibri"/>
                <a:cs typeface="Calibri"/>
              </a:rPr>
              <a:t> </a:t>
            </a:r>
            <a:r>
              <a:rPr sz="1800" spc="-10" dirty="0">
                <a:latin typeface="Calibri"/>
                <a:cs typeface="Calibri"/>
              </a:rPr>
              <a:t>complete</a:t>
            </a:r>
            <a:r>
              <a:rPr sz="1800" spc="30" dirty="0">
                <a:latin typeface="Calibri"/>
                <a:cs typeface="Calibri"/>
              </a:rPr>
              <a:t> </a:t>
            </a:r>
            <a:r>
              <a:rPr sz="1800" spc="-15" dirty="0">
                <a:latin typeface="Calibri"/>
                <a:cs typeface="Calibri"/>
              </a:rPr>
              <a:t>reference.</a:t>
            </a:r>
            <a:r>
              <a:rPr sz="1800" spc="15" dirty="0">
                <a:latin typeface="Calibri"/>
                <a:cs typeface="Calibri"/>
              </a:rPr>
              <a:t> </a:t>
            </a:r>
            <a:r>
              <a:rPr sz="1800" spc="-5" dirty="0">
                <a:latin typeface="Calibri"/>
                <a:cs typeface="Calibri"/>
              </a:rPr>
              <a:t>Eighth</a:t>
            </a:r>
            <a:r>
              <a:rPr sz="1800" dirty="0">
                <a:latin typeface="Calibri"/>
                <a:cs typeface="Calibri"/>
              </a:rPr>
              <a:t> </a:t>
            </a:r>
            <a:r>
              <a:rPr sz="1800" spc="-10" dirty="0">
                <a:latin typeface="Calibri"/>
                <a:cs typeface="Calibri"/>
              </a:rPr>
              <a:t>Edition,</a:t>
            </a:r>
            <a:r>
              <a:rPr sz="1800" spc="20" dirty="0">
                <a:latin typeface="Calibri"/>
                <a:cs typeface="Calibri"/>
              </a:rPr>
              <a:t> </a:t>
            </a:r>
            <a:r>
              <a:rPr sz="1800" spc="-50" dirty="0">
                <a:latin typeface="Calibri"/>
                <a:cs typeface="Calibri"/>
              </a:rPr>
              <a:t>Tata</a:t>
            </a:r>
            <a:r>
              <a:rPr sz="1800" dirty="0">
                <a:latin typeface="Calibri"/>
                <a:cs typeface="Calibri"/>
              </a:rPr>
              <a:t> </a:t>
            </a:r>
            <a:r>
              <a:rPr sz="1800" spc="-15" dirty="0">
                <a:latin typeface="Calibri"/>
                <a:cs typeface="Calibri"/>
              </a:rPr>
              <a:t>McGraw-</a:t>
            </a:r>
            <a:r>
              <a:rPr sz="1800" spc="15" dirty="0">
                <a:latin typeface="Calibri"/>
                <a:cs typeface="Calibri"/>
              </a:rPr>
              <a:t> </a:t>
            </a:r>
            <a:r>
              <a:rPr sz="1800" spc="-5" dirty="0">
                <a:latin typeface="Calibri"/>
                <a:cs typeface="Calibri"/>
              </a:rPr>
              <a:t>Hill;</a:t>
            </a:r>
            <a:r>
              <a:rPr sz="1800" spc="35" dirty="0">
                <a:latin typeface="Calibri"/>
                <a:cs typeface="Calibri"/>
              </a:rPr>
              <a:t> </a:t>
            </a:r>
            <a:r>
              <a:rPr sz="1800" dirty="0">
                <a:latin typeface="Calibri"/>
                <a:cs typeface="Calibri"/>
              </a:rPr>
              <a:t>2011.</a:t>
            </a:r>
          </a:p>
          <a:p>
            <a:pPr marL="241300" indent="-229235">
              <a:lnSpc>
                <a:spcPct val="100000"/>
              </a:lnSpc>
              <a:spcBef>
                <a:spcPts val="350"/>
              </a:spcBef>
              <a:buFont typeface="Arial MT"/>
              <a:buChar char="•"/>
              <a:tabLst>
                <a:tab pos="241300" algn="l"/>
                <a:tab pos="241935" algn="l"/>
              </a:tabLst>
            </a:pPr>
            <a:r>
              <a:rPr sz="1800" spc="-10" dirty="0">
                <a:latin typeface="Calibri"/>
                <a:cs typeface="Calibri"/>
              </a:rPr>
              <a:t>Bahrami</a:t>
            </a:r>
            <a:r>
              <a:rPr sz="1800" spc="5" dirty="0">
                <a:latin typeface="Calibri"/>
                <a:cs typeface="Calibri"/>
              </a:rPr>
              <a:t> A.</a:t>
            </a:r>
            <a:r>
              <a:rPr sz="1800" spc="-10" dirty="0">
                <a:latin typeface="Calibri"/>
                <a:cs typeface="Calibri"/>
              </a:rPr>
              <a:t> </a:t>
            </a:r>
            <a:r>
              <a:rPr sz="1800" spc="-5" dirty="0">
                <a:latin typeface="Calibri"/>
                <a:cs typeface="Calibri"/>
              </a:rPr>
              <a:t>Object</a:t>
            </a:r>
            <a:r>
              <a:rPr sz="1800" spc="5" dirty="0">
                <a:latin typeface="Calibri"/>
                <a:cs typeface="Calibri"/>
              </a:rPr>
              <a:t> </a:t>
            </a:r>
            <a:r>
              <a:rPr sz="1800" spc="-10" dirty="0">
                <a:latin typeface="Calibri"/>
                <a:cs typeface="Calibri"/>
              </a:rPr>
              <a:t>Oriented</a:t>
            </a:r>
            <a:r>
              <a:rPr sz="1800" spc="35" dirty="0">
                <a:latin typeface="Calibri"/>
                <a:cs typeface="Calibri"/>
              </a:rPr>
              <a:t> </a:t>
            </a:r>
            <a:r>
              <a:rPr sz="1800" spc="-15" dirty="0">
                <a:latin typeface="Calibri"/>
                <a:cs typeface="Calibri"/>
              </a:rPr>
              <a:t>Systems </a:t>
            </a:r>
            <a:r>
              <a:rPr sz="1800" spc="-5" dirty="0">
                <a:latin typeface="Calibri"/>
                <a:cs typeface="Calibri"/>
              </a:rPr>
              <a:t>Development.</a:t>
            </a:r>
            <a:r>
              <a:rPr sz="1800" spc="20" dirty="0">
                <a:latin typeface="Calibri"/>
                <a:cs typeface="Calibri"/>
              </a:rPr>
              <a:t> </a:t>
            </a:r>
            <a:r>
              <a:rPr sz="1800" spc="-10" dirty="0">
                <a:latin typeface="Calibri"/>
                <a:cs typeface="Calibri"/>
              </a:rPr>
              <a:t>Second</a:t>
            </a:r>
            <a:r>
              <a:rPr sz="1800" spc="15" dirty="0">
                <a:latin typeface="Calibri"/>
                <a:cs typeface="Calibri"/>
              </a:rPr>
              <a:t> </a:t>
            </a:r>
            <a:r>
              <a:rPr sz="1800" spc="-10" dirty="0">
                <a:latin typeface="Calibri"/>
                <a:cs typeface="Calibri"/>
              </a:rPr>
              <a:t>Edition,</a:t>
            </a:r>
            <a:r>
              <a:rPr sz="1800" spc="15" dirty="0">
                <a:latin typeface="Calibri"/>
                <a:cs typeface="Calibri"/>
              </a:rPr>
              <a:t> </a:t>
            </a:r>
            <a:r>
              <a:rPr sz="1800" spc="-10" dirty="0">
                <a:latin typeface="Calibri"/>
                <a:cs typeface="Calibri"/>
              </a:rPr>
              <a:t>McGraw-Hill;</a:t>
            </a:r>
            <a:r>
              <a:rPr sz="1800" spc="50" dirty="0">
                <a:latin typeface="Calibri"/>
                <a:cs typeface="Calibri"/>
              </a:rPr>
              <a:t> </a:t>
            </a:r>
            <a:r>
              <a:rPr sz="1800" dirty="0">
                <a:latin typeface="Calibri"/>
                <a:cs typeface="Calibri"/>
              </a:rPr>
              <a:t>2008.</a:t>
            </a:r>
          </a:p>
          <a:p>
            <a:pPr marL="241300" marR="97790" indent="-229235">
              <a:lnSpc>
                <a:spcPct val="70000"/>
              </a:lnSpc>
              <a:spcBef>
                <a:spcPts val="1005"/>
              </a:spcBef>
              <a:buFont typeface="Arial MT"/>
              <a:buChar char="•"/>
              <a:tabLst>
                <a:tab pos="241300" algn="l"/>
                <a:tab pos="241935" algn="l"/>
              </a:tabLst>
            </a:pPr>
            <a:r>
              <a:rPr sz="1800" dirty="0">
                <a:latin typeface="Calibri"/>
                <a:cs typeface="Calibri"/>
              </a:rPr>
              <a:t>Booch</a:t>
            </a:r>
            <a:r>
              <a:rPr sz="1800" spc="10" dirty="0">
                <a:latin typeface="Calibri"/>
                <a:cs typeface="Calibri"/>
              </a:rPr>
              <a:t> </a:t>
            </a:r>
            <a:r>
              <a:rPr sz="1800" dirty="0">
                <a:latin typeface="Calibri"/>
                <a:cs typeface="Calibri"/>
              </a:rPr>
              <a:t>G, </a:t>
            </a:r>
            <a:r>
              <a:rPr sz="1800" spc="-5" dirty="0">
                <a:latin typeface="Calibri"/>
                <a:cs typeface="Calibri"/>
              </a:rPr>
              <a:t>Maksimchuk</a:t>
            </a:r>
            <a:r>
              <a:rPr sz="1800" spc="5" dirty="0">
                <a:latin typeface="Calibri"/>
                <a:cs typeface="Calibri"/>
              </a:rPr>
              <a:t> </a:t>
            </a:r>
            <a:r>
              <a:rPr sz="1800" dirty="0">
                <a:latin typeface="Calibri"/>
                <a:cs typeface="Calibri"/>
              </a:rPr>
              <a:t>RA.</a:t>
            </a:r>
            <a:r>
              <a:rPr sz="1800" spc="-5" dirty="0">
                <a:latin typeface="Calibri"/>
                <a:cs typeface="Calibri"/>
              </a:rPr>
              <a:t> </a:t>
            </a:r>
            <a:r>
              <a:rPr sz="1800" spc="-10" dirty="0">
                <a:latin typeface="Calibri"/>
                <a:cs typeface="Calibri"/>
              </a:rPr>
              <a:t>Object-oriented</a:t>
            </a:r>
            <a:r>
              <a:rPr sz="1800" spc="20" dirty="0">
                <a:latin typeface="Calibri"/>
                <a:cs typeface="Calibri"/>
              </a:rPr>
              <a:t> </a:t>
            </a:r>
            <a:r>
              <a:rPr sz="1800" spc="-5" dirty="0">
                <a:latin typeface="Calibri"/>
                <a:cs typeface="Calibri"/>
              </a:rPr>
              <a:t>Analysis</a:t>
            </a:r>
            <a:r>
              <a:rPr sz="1800" spc="-20" dirty="0">
                <a:latin typeface="Calibri"/>
                <a:cs typeface="Calibri"/>
              </a:rPr>
              <a:t> </a:t>
            </a:r>
            <a:r>
              <a:rPr sz="1800" dirty="0">
                <a:latin typeface="Calibri"/>
                <a:cs typeface="Calibri"/>
              </a:rPr>
              <a:t>and</a:t>
            </a:r>
            <a:r>
              <a:rPr sz="1800" spc="15" dirty="0">
                <a:latin typeface="Calibri"/>
                <a:cs typeface="Calibri"/>
              </a:rPr>
              <a:t> </a:t>
            </a:r>
            <a:r>
              <a:rPr sz="1800" spc="-5" dirty="0">
                <a:latin typeface="Calibri"/>
                <a:cs typeface="Calibri"/>
              </a:rPr>
              <a:t>Design</a:t>
            </a:r>
            <a:r>
              <a:rPr sz="1800" spc="15" dirty="0">
                <a:latin typeface="Calibri"/>
                <a:cs typeface="Calibri"/>
              </a:rPr>
              <a:t> </a:t>
            </a:r>
            <a:r>
              <a:rPr sz="1800" spc="-5" dirty="0">
                <a:latin typeface="Calibri"/>
                <a:cs typeface="Calibri"/>
              </a:rPr>
              <a:t>with</a:t>
            </a:r>
            <a:r>
              <a:rPr sz="1800" spc="15" dirty="0">
                <a:latin typeface="Calibri"/>
                <a:cs typeface="Calibri"/>
              </a:rPr>
              <a:t> </a:t>
            </a:r>
            <a:r>
              <a:rPr sz="1800" spc="-5" dirty="0">
                <a:latin typeface="Calibri"/>
                <a:cs typeface="Calibri"/>
              </a:rPr>
              <a:t>Applications.</a:t>
            </a:r>
            <a:r>
              <a:rPr sz="1800" dirty="0">
                <a:latin typeface="Calibri"/>
                <a:cs typeface="Calibri"/>
              </a:rPr>
              <a:t> </a:t>
            </a:r>
            <a:r>
              <a:rPr sz="1800" spc="-10" dirty="0">
                <a:latin typeface="Calibri"/>
                <a:cs typeface="Calibri"/>
              </a:rPr>
              <a:t>Third</a:t>
            </a:r>
            <a:r>
              <a:rPr sz="1800" spc="10" dirty="0">
                <a:latin typeface="Calibri"/>
                <a:cs typeface="Calibri"/>
              </a:rPr>
              <a:t> </a:t>
            </a:r>
            <a:r>
              <a:rPr sz="1800" spc="-10" dirty="0">
                <a:latin typeface="Calibri"/>
                <a:cs typeface="Calibri"/>
              </a:rPr>
              <a:t>Edition,</a:t>
            </a:r>
            <a:r>
              <a:rPr sz="1800" spc="20" dirty="0">
                <a:latin typeface="Calibri"/>
                <a:cs typeface="Calibri"/>
              </a:rPr>
              <a:t> </a:t>
            </a:r>
            <a:r>
              <a:rPr sz="1800" spc="-15" dirty="0">
                <a:latin typeface="Calibri"/>
                <a:cs typeface="Calibri"/>
              </a:rPr>
              <a:t>Pearson </a:t>
            </a:r>
            <a:r>
              <a:rPr sz="1800" spc="-390" dirty="0">
                <a:latin typeface="Calibri"/>
                <a:cs typeface="Calibri"/>
              </a:rPr>
              <a:t> </a:t>
            </a:r>
            <a:r>
              <a:rPr sz="1800" spc="-10" dirty="0">
                <a:latin typeface="Calibri"/>
                <a:cs typeface="Calibri"/>
              </a:rPr>
              <a:t>Education;</a:t>
            </a:r>
            <a:r>
              <a:rPr sz="1800" spc="15" dirty="0">
                <a:latin typeface="Calibri"/>
                <a:cs typeface="Calibri"/>
              </a:rPr>
              <a:t> </a:t>
            </a:r>
            <a:r>
              <a:rPr sz="1800" dirty="0">
                <a:latin typeface="Calibri"/>
                <a:cs typeface="Calibri"/>
              </a:rPr>
              <a:t>2009.</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298031"/>
            <a:ext cx="10589261" cy="1320874"/>
          </a:xfrm>
          <a:prstGeom prst="rect">
            <a:avLst/>
          </a:prstGeom>
        </p:spPr>
        <p:txBody>
          <a:bodyPr vert="horz" wrap="square" lIns="0" tIns="88900" rIns="0" bIns="0" rtlCol="0">
            <a:spAutoFit/>
          </a:bodyPr>
          <a:lstStyle/>
          <a:p>
            <a:pPr marL="12700" marR="5080">
              <a:lnSpc>
                <a:spcPts val="4750"/>
              </a:lnSpc>
              <a:spcBef>
                <a:spcPts val="700"/>
              </a:spcBef>
            </a:pPr>
            <a:r>
              <a:rPr sz="3600" b="1" spc="-15" dirty="0">
                <a:latin typeface="Times New Roman" panose="02020603050405020304" pitchFamily="18" charset="0"/>
                <a:cs typeface="Times New Roman" panose="02020603050405020304" pitchFamily="18" charset="0"/>
              </a:rPr>
              <a:t>Object-Oriented Analysis and Design  (OOAD) Approach</a:t>
            </a:r>
          </a:p>
        </p:txBody>
      </p:sp>
      <p:sp>
        <p:nvSpPr>
          <p:cNvPr id="3" name="object 3"/>
          <p:cNvSpPr txBox="1"/>
          <p:nvPr/>
        </p:nvSpPr>
        <p:spPr>
          <a:xfrm>
            <a:off x="916939" y="1793493"/>
            <a:ext cx="10413365" cy="4324261"/>
          </a:xfrm>
          <a:prstGeom prst="rect">
            <a:avLst/>
          </a:prstGeom>
        </p:spPr>
        <p:txBody>
          <a:bodyPr vert="horz" wrap="square" lIns="0" tIns="60960" rIns="0" bIns="0" rtlCol="0">
            <a:spAutoFit/>
          </a:bodyPr>
          <a:lstStyle/>
          <a:p>
            <a:pPr marL="241300" marR="666750" indent="-229235" algn="just">
              <a:lnSpc>
                <a:spcPct val="150000"/>
              </a:lnSpc>
              <a:spcBef>
                <a:spcPts val="480"/>
              </a:spcBef>
              <a:buFont typeface="Arial MT"/>
              <a:buChar char="•"/>
              <a:tabLst>
                <a:tab pos="241935" algn="l"/>
              </a:tabLst>
            </a:pPr>
            <a:r>
              <a:rPr sz="2400" spc="-10" dirty="0">
                <a:latin typeface="Times New Roman" panose="02020603050405020304" pitchFamily="18" charset="0"/>
                <a:cs typeface="Times New Roman" panose="02020603050405020304" pitchFamily="18" charset="0"/>
              </a:rPr>
              <a:t>Object-Oriented</a:t>
            </a:r>
            <a:r>
              <a:rPr sz="2400" spc="3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Analysis</a:t>
            </a:r>
            <a:r>
              <a:rPr sz="2400" spc="3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and</a:t>
            </a:r>
            <a:r>
              <a:rPr sz="2400" spc="1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Design</a:t>
            </a:r>
            <a:r>
              <a:rPr sz="2400" spc="3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(OOAD)</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is</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a:t>
            </a:r>
            <a:r>
              <a:rPr sz="2400" spc="1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methodology</a:t>
            </a:r>
            <a:r>
              <a:rPr sz="2400" spc="10" dirty="0">
                <a:latin typeface="Times New Roman" panose="02020603050405020304" pitchFamily="18" charset="0"/>
                <a:cs typeface="Times New Roman" panose="02020603050405020304" pitchFamily="18" charset="0"/>
              </a:rPr>
              <a:t> </a:t>
            </a:r>
            <a:r>
              <a:rPr sz="2400" spc="-30" dirty="0">
                <a:latin typeface="Times New Roman" panose="02020603050405020304" pitchFamily="18" charset="0"/>
                <a:cs typeface="Times New Roman" panose="02020603050405020304" pitchFamily="18" charset="0"/>
              </a:rPr>
              <a:t>for </a:t>
            </a:r>
            <a:r>
              <a:rPr sz="2400" spc="-61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designing</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and</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modeling</a:t>
            </a:r>
            <a:r>
              <a:rPr sz="2400" spc="1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software</a:t>
            </a:r>
            <a:r>
              <a:rPr sz="2400" spc="5" dirty="0">
                <a:latin typeface="Times New Roman" panose="02020603050405020304" pitchFamily="18" charset="0"/>
                <a:cs typeface="Times New Roman" panose="02020603050405020304" pitchFamily="18" charset="0"/>
              </a:rPr>
              <a:t> </a:t>
            </a:r>
            <a:r>
              <a:rPr sz="2400" spc="-25" dirty="0">
                <a:latin typeface="Times New Roman" panose="02020603050405020304" pitchFamily="18" charset="0"/>
                <a:cs typeface="Times New Roman" panose="02020603050405020304" pitchFamily="18" charset="0"/>
              </a:rPr>
              <a:t>systems</a:t>
            </a:r>
            <a:r>
              <a:rPr sz="2400" spc="2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using</a:t>
            </a:r>
            <a:r>
              <a:rPr sz="2400" spc="2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object-oriented </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concepts.</a:t>
            </a:r>
            <a:endParaRPr sz="2400" dirty="0">
              <a:latin typeface="Times New Roman" panose="02020603050405020304" pitchFamily="18" charset="0"/>
              <a:cs typeface="Times New Roman" panose="02020603050405020304" pitchFamily="18" charset="0"/>
            </a:endParaRPr>
          </a:p>
          <a:p>
            <a:pPr marL="241300" marR="146685" indent="-229235" algn="just">
              <a:lnSpc>
                <a:spcPct val="150000"/>
              </a:lnSpc>
              <a:spcBef>
                <a:spcPts val="975"/>
              </a:spcBef>
              <a:buFont typeface="Arial MT"/>
              <a:buChar char="•"/>
              <a:tabLst>
                <a:tab pos="241935" algn="l"/>
              </a:tabLst>
            </a:pPr>
            <a:r>
              <a:rPr sz="2400" spc="-5" dirty="0">
                <a:latin typeface="Times New Roman" panose="02020603050405020304" pitchFamily="18" charset="0"/>
                <a:cs typeface="Times New Roman" panose="02020603050405020304" pitchFamily="18" charset="0"/>
              </a:rPr>
              <a:t>In </a:t>
            </a:r>
            <a:r>
              <a:rPr sz="2400" spc="-30" dirty="0">
                <a:latin typeface="Times New Roman" panose="02020603050405020304" pitchFamily="18" charset="0"/>
                <a:cs typeface="Times New Roman" panose="02020603050405020304" pitchFamily="18" charset="0"/>
              </a:rPr>
              <a:t>OOAD,</a:t>
            </a:r>
            <a:r>
              <a:rPr sz="2400" spc="25"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you</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not</a:t>
            </a:r>
            <a:r>
              <a:rPr sz="2400" spc="1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only</a:t>
            </a:r>
            <a:r>
              <a:rPr sz="2400" spc="5"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focus</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on</a:t>
            </a:r>
            <a:r>
              <a:rPr sz="2400" spc="1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coding</a:t>
            </a:r>
            <a:r>
              <a:rPr sz="2400" spc="1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but</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also</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on</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the</a:t>
            </a:r>
            <a:r>
              <a:rPr sz="2400" spc="15"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overall</a:t>
            </a:r>
            <a:r>
              <a:rPr sz="2400" spc="-10" dirty="0">
                <a:latin typeface="Times New Roman" panose="02020603050405020304" pitchFamily="18" charset="0"/>
                <a:cs typeface="Times New Roman" panose="02020603050405020304" pitchFamily="18" charset="0"/>
              </a:rPr>
              <a:t> </a:t>
            </a:r>
            <a:r>
              <a:rPr sz="2400" spc="-30" dirty="0">
                <a:latin typeface="Times New Roman" panose="02020603050405020304" pitchFamily="18" charset="0"/>
                <a:cs typeface="Times New Roman" panose="02020603050405020304" pitchFamily="18" charset="0"/>
              </a:rPr>
              <a:t>system </a:t>
            </a:r>
            <a:r>
              <a:rPr sz="2400" spc="-10" dirty="0" smtClean="0">
                <a:latin typeface="Times New Roman" panose="02020603050405020304" pitchFamily="18" charset="0"/>
                <a:cs typeface="Times New Roman" panose="02020603050405020304" pitchFamily="18" charset="0"/>
              </a:rPr>
              <a:t>design</a:t>
            </a:r>
            <a:r>
              <a:rPr sz="2400" spc="-10" dirty="0">
                <a:latin typeface="Times New Roman" panose="02020603050405020304" pitchFamily="18" charset="0"/>
                <a:cs typeface="Times New Roman" panose="02020603050405020304" pitchFamily="18" charset="0"/>
              </a:rPr>
              <a:t>,</a:t>
            </a:r>
            <a:r>
              <a:rPr sz="2400" spc="2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requirements</a:t>
            </a:r>
            <a:r>
              <a:rPr sz="2400" spc="4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analysis,</a:t>
            </a:r>
            <a:r>
              <a:rPr sz="2400" spc="3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and</a:t>
            </a:r>
            <a:r>
              <a:rPr sz="2400" spc="3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architecture.</a:t>
            </a:r>
            <a:r>
              <a:rPr sz="2400" spc="25" dirty="0">
                <a:latin typeface="Times New Roman" panose="02020603050405020304" pitchFamily="18" charset="0"/>
                <a:cs typeface="Times New Roman" panose="02020603050405020304" pitchFamily="18" charset="0"/>
              </a:rPr>
              <a:t> </a:t>
            </a:r>
            <a:endParaRPr lang="en-US" sz="2400" spc="25" dirty="0" smtClean="0">
              <a:latin typeface="Times New Roman" panose="02020603050405020304" pitchFamily="18" charset="0"/>
              <a:cs typeface="Times New Roman" panose="02020603050405020304" pitchFamily="18" charset="0"/>
            </a:endParaRPr>
          </a:p>
          <a:p>
            <a:pPr marL="241300" marR="146685" indent="-229235" algn="just">
              <a:lnSpc>
                <a:spcPct val="150000"/>
              </a:lnSpc>
              <a:spcBef>
                <a:spcPts val="975"/>
              </a:spcBef>
              <a:buFont typeface="Arial MT"/>
              <a:buChar char="•"/>
              <a:tabLst>
                <a:tab pos="241935" algn="l"/>
              </a:tabLst>
            </a:pPr>
            <a:r>
              <a:rPr sz="2400" spc="-10" dirty="0" smtClean="0">
                <a:latin typeface="Times New Roman" panose="02020603050405020304" pitchFamily="18" charset="0"/>
                <a:cs typeface="Times New Roman" panose="02020603050405020304" pitchFamily="18" charset="0"/>
              </a:rPr>
              <a:t>The</a:t>
            </a:r>
            <a:r>
              <a:rPr sz="2400" dirty="0" smtClean="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transition</a:t>
            </a:r>
            <a:r>
              <a:rPr sz="2400" spc="40"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from</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 </a:t>
            </a:r>
            <a:r>
              <a:rPr sz="2400" spc="-62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structured</a:t>
            </a:r>
            <a:r>
              <a:rPr sz="2400" spc="4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approach</a:t>
            </a:r>
            <a:r>
              <a:rPr sz="2400" spc="15"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to</a:t>
            </a:r>
            <a:r>
              <a:rPr sz="2400" spc="-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OOAD</a:t>
            </a:r>
            <a:r>
              <a:rPr sz="2400" spc="20"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involves</a:t>
            </a:r>
            <a:r>
              <a:rPr sz="2400" spc="2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identifying</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objects,</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their </a:t>
            </a:r>
            <a:r>
              <a:rPr sz="240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attributes,</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methods,</a:t>
            </a:r>
            <a:r>
              <a:rPr sz="2400" spc="2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interactions,</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and</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the</a:t>
            </a:r>
            <a:r>
              <a:rPr sz="2400" spc="5"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overall</a:t>
            </a:r>
            <a:r>
              <a:rPr sz="2400" spc="-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structure</a:t>
            </a:r>
            <a:r>
              <a:rPr sz="2400" spc="4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of</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the </a:t>
            </a:r>
            <a:r>
              <a:rPr sz="2400" dirty="0">
                <a:latin typeface="Times New Roman" panose="02020603050405020304" pitchFamily="18" charset="0"/>
                <a:cs typeface="Times New Roman" panose="02020603050405020304" pitchFamily="18" charset="0"/>
              </a:rPr>
              <a:t> </a:t>
            </a:r>
            <a:r>
              <a:rPr sz="2400" spc="-25" dirty="0">
                <a:latin typeface="Times New Roman" panose="02020603050405020304" pitchFamily="18" charset="0"/>
                <a:cs typeface="Times New Roman" panose="02020603050405020304" pitchFamily="18" charset="0"/>
              </a:rPr>
              <a:t>system.</a:t>
            </a:r>
            <a:endParaRPr sz="2400" dirty="0">
              <a:latin typeface="Times New Roman" panose="02020603050405020304" pitchFamily="18" charset="0"/>
              <a:cs typeface="Times New Roman" panose="02020603050405020304" pitchFamily="18" charset="0"/>
            </a:endParaRPr>
          </a:p>
          <a:p>
            <a:pPr marL="241300" marR="5080" indent="-229235" algn="just">
              <a:lnSpc>
                <a:spcPct val="150000"/>
              </a:lnSpc>
              <a:spcBef>
                <a:spcPts val="1045"/>
              </a:spcBef>
              <a:buFont typeface="Arial MT"/>
              <a:buChar char="•"/>
              <a:tabLst>
                <a:tab pos="241935" algn="l"/>
              </a:tabLst>
            </a:pPr>
            <a:r>
              <a:rPr sz="2400" spc="-10" dirty="0">
                <a:latin typeface="Times New Roman" panose="02020603050405020304" pitchFamily="18" charset="0"/>
                <a:cs typeface="Times New Roman" panose="02020603050405020304" pitchFamily="18" charset="0"/>
              </a:rPr>
              <a:t>This</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analysis</a:t>
            </a:r>
            <a:r>
              <a:rPr sz="2400" spc="15" dirty="0">
                <a:latin typeface="Times New Roman" panose="02020603050405020304" pitchFamily="18" charset="0"/>
                <a:cs typeface="Times New Roman" panose="02020603050405020304" pitchFamily="18" charset="0"/>
              </a:rPr>
              <a:t> </a:t>
            </a:r>
            <a:r>
              <a:rPr sz="2400" spc="-25" dirty="0">
                <a:latin typeface="Times New Roman" panose="02020603050405020304" pitchFamily="18" charset="0"/>
                <a:cs typeface="Times New Roman" panose="02020603050405020304" pitchFamily="18" charset="0"/>
              </a:rPr>
              <a:t>lays</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the</a:t>
            </a:r>
            <a:r>
              <a:rPr sz="2400" spc="1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foundation</a:t>
            </a:r>
            <a:r>
              <a:rPr sz="2400" spc="25" dirty="0">
                <a:latin typeface="Times New Roman" panose="02020603050405020304" pitchFamily="18" charset="0"/>
                <a:cs typeface="Times New Roman" panose="02020603050405020304" pitchFamily="18" charset="0"/>
              </a:rPr>
              <a:t> </a:t>
            </a:r>
            <a:r>
              <a:rPr sz="2400" spc="-25" dirty="0">
                <a:latin typeface="Times New Roman" panose="02020603050405020304" pitchFamily="18" charset="0"/>
                <a:cs typeface="Times New Roman" panose="02020603050405020304" pitchFamily="18" charset="0"/>
              </a:rPr>
              <a:t>for</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a:t>
            </a:r>
            <a:r>
              <a:rPr sz="2400" spc="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well-organized</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and</a:t>
            </a:r>
            <a:r>
              <a:rPr sz="2400" spc="1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maintainable </a:t>
            </a:r>
            <a:r>
              <a:rPr sz="2400" spc="-62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codebase.</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78763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74559"/>
            <a:ext cx="8227061" cy="567463"/>
          </a:xfrm>
          <a:prstGeom prst="rect">
            <a:avLst/>
          </a:prstGeom>
        </p:spPr>
        <p:txBody>
          <a:bodyPr vert="horz" wrap="square" lIns="0" tIns="13335" rIns="0" bIns="0" rtlCol="0">
            <a:spAutoFit/>
          </a:bodyPr>
          <a:lstStyle/>
          <a:p>
            <a:pPr marL="12700">
              <a:lnSpc>
                <a:spcPct val="100000"/>
              </a:lnSpc>
              <a:spcBef>
                <a:spcPts val="105"/>
              </a:spcBef>
            </a:pPr>
            <a:r>
              <a:rPr sz="3600" b="1" spc="-15" dirty="0">
                <a:latin typeface="Times New Roman" panose="02020603050405020304" pitchFamily="18" charset="0"/>
                <a:cs typeface="Times New Roman" panose="02020603050405020304" pitchFamily="18" charset="0"/>
              </a:rPr>
              <a:t>Object-Oriented Approach</a:t>
            </a:r>
          </a:p>
        </p:txBody>
      </p:sp>
      <p:sp>
        <p:nvSpPr>
          <p:cNvPr id="3" name="object 3"/>
          <p:cNvSpPr txBox="1"/>
          <p:nvPr/>
        </p:nvSpPr>
        <p:spPr>
          <a:xfrm>
            <a:off x="916939" y="1793492"/>
            <a:ext cx="10132061" cy="2743059"/>
          </a:xfrm>
          <a:prstGeom prst="rect">
            <a:avLst/>
          </a:prstGeom>
        </p:spPr>
        <p:txBody>
          <a:bodyPr vert="horz" wrap="square" lIns="0" tIns="54610" rIns="0" bIns="0" rtlCol="0">
            <a:spAutoFit/>
          </a:bodyPr>
          <a:lstStyle/>
          <a:p>
            <a:pPr marL="469900" marR="5080" indent="-457200" algn="just">
              <a:spcBef>
                <a:spcPts val="430"/>
              </a:spcBef>
              <a:buFont typeface="Arial" panose="020B0604020202020204" pitchFamily="34" charset="0"/>
              <a:buChar char="•"/>
            </a:pPr>
            <a:r>
              <a:rPr sz="2800" spc="-10" dirty="0">
                <a:latin typeface="Times New Roman" panose="02020603050405020304" pitchFamily="18" charset="0"/>
                <a:cs typeface="Times New Roman" panose="02020603050405020304" pitchFamily="18" charset="0"/>
              </a:rPr>
              <a:t>The</a:t>
            </a:r>
            <a:r>
              <a:rPr sz="2800" spc="-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object-oriented</a:t>
            </a:r>
            <a:r>
              <a:rPr sz="2800" spc="40" dirty="0">
                <a:latin typeface="Times New Roman" panose="02020603050405020304" pitchFamily="18" charset="0"/>
                <a:cs typeface="Times New Roman" panose="02020603050405020304" pitchFamily="18" charset="0"/>
              </a:rPr>
              <a:t> </a:t>
            </a:r>
            <a:r>
              <a:rPr sz="2800" spc="-20" dirty="0">
                <a:latin typeface="Times New Roman" panose="02020603050405020304" pitchFamily="18" charset="0"/>
                <a:cs typeface="Times New Roman" panose="02020603050405020304" pitchFamily="18" charset="0"/>
              </a:rPr>
              <a:t>programming</a:t>
            </a:r>
            <a:r>
              <a:rPr sz="2800" spc="3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(OOP)</a:t>
            </a:r>
            <a:r>
              <a:rPr sz="2800" spc="1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approach</a:t>
            </a:r>
            <a:r>
              <a:rPr sz="2800" spc="2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aims</a:t>
            </a:r>
            <a:r>
              <a:rPr sz="2800" spc="10" dirty="0">
                <a:latin typeface="Times New Roman" panose="02020603050405020304" pitchFamily="18" charset="0"/>
                <a:cs typeface="Times New Roman" panose="02020603050405020304" pitchFamily="18" charset="0"/>
              </a:rPr>
              <a:t> </a:t>
            </a:r>
            <a:r>
              <a:rPr sz="2800" spc="-20" dirty="0">
                <a:latin typeface="Times New Roman" panose="02020603050405020304" pitchFamily="18" charset="0"/>
                <a:cs typeface="Times New Roman" panose="02020603050405020304" pitchFamily="18" charset="0"/>
              </a:rPr>
              <a:t>to</a:t>
            </a:r>
            <a:r>
              <a:rPr sz="2800" dirty="0">
                <a:latin typeface="Times New Roman" panose="02020603050405020304" pitchFamily="18" charset="0"/>
                <a:cs typeface="Times New Roman" panose="02020603050405020304" pitchFamily="18" charset="0"/>
              </a:rPr>
              <a:t> </a:t>
            </a:r>
            <a:r>
              <a:rPr sz="2800" spc="-25" dirty="0">
                <a:latin typeface="Times New Roman" panose="02020603050405020304" pitchFamily="18" charset="0"/>
                <a:cs typeface="Times New Roman" panose="02020603050405020304" pitchFamily="18" charset="0"/>
              </a:rPr>
              <a:t>organize </a:t>
            </a:r>
            <a:r>
              <a:rPr sz="2800" spc="-2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code</a:t>
            </a:r>
            <a:r>
              <a:rPr sz="2800" spc="5" dirty="0">
                <a:latin typeface="Times New Roman" panose="02020603050405020304" pitchFamily="18" charset="0"/>
                <a:cs typeface="Times New Roman" panose="02020603050405020304" pitchFamily="18" charset="0"/>
              </a:rPr>
              <a:t> </a:t>
            </a:r>
            <a:r>
              <a:rPr sz="2800" spc="-15" dirty="0">
                <a:latin typeface="Times New Roman" panose="02020603050405020304" pitchFamily="18" charset="0"/>
                <a:cs typeface="Times New Roman" panose="02020603050405020304" pitchFamily="18" charset="0"/>
              </a:rPr>
              <a:t>around</a:t>
            </a:r>
            <a:r>
              <a:rPr sz="2800" spc="2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the </a:t>
            </a:r>
            <a:r>
              <a:rPr sz="2800" spc="-10" dirty="0">
                <a:latin typeface="Times New Roman" panose="02020603050405020304" pitchFamily="18" charset="0"/>
                <a:cs typeface="Times New Roman" panose="02020603050405020304" pitchFamily="18" charset="0"/>
              </a:rPr>
              <a:t>concept</a:t>
            </a:r>
            <a:r>
              <a:rPr sz="2800" spc="2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of objects,</a:t>
            </a:r>
            <a:r>
              <a:rPr sz="2800" spc="2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which</a:t>
            </a:r>
            <a:r>
              <a:rPr sz="2800" dirty="0">
                <a:latin typeface="Times New Roman" panose="02020603050405020304" pitchFamily="18" charset="0"/>
                <a:cs typeface="Times New Roman" panose="02020603050405020304" pitchFamily="18" charset="0"/>
              </a:rPr>
              <a:t> </a:t>
            </a:r>
            <a:r>
              <a:rPr sz="2800" spc="-15" dirty="0">
                <a:latin typeface="Times New Roman" panose="02020603050405020304" pitchFamily="18" charset="0"/>
                <a:cs typeface="Times New Roman" panose="02020603050405020304" pitchFamily="18" charset="0"/>
              </a:rPr>
              <a:t>are</a:t>
            </a:r>
            <a:r>
              <a:rPr sz="2800" spc="5" dirty="0">
                <a:latin typeface="Times New Roman" panose="02020603050405020304" pitchFamily="18" charset="0"/>
                <a:cs typeface="Times New Roman" panose="02020603050405020304" pitchFamily="18" charset="0"/>
              </a:rPr>
              <a:t> </a:t>
            </a:r>
            <a:r>
              <a:rPr sz="2800" spc="-15" dirty="0">
                <a:latin typeface="Times New Roman" panose="02020603050405020304" pitchFamily="18" charset="0"/>
                <a:cs typeface="Times New Roman" panose="02020603050405020304" pitchFamily="18" charset="0"/>
              </a:rPr>
              <a:t>instances</a:t>
            </a:r>
            <a:r>
              <a:rPr sz="2800" spc="3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of</a:t>
            </a:r>
            <a:r>
              <a:rPr sz="280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classes</a:t>
            </a:r>
            <a:r>
              <a:rPr sz="2800" spc="-5" dirty="0" smtClean="0">
                <a:latin typeface="Times New Roman" panose="02020603050405020304" pitchFamily="18" charset="0"/>
                <a:cs typeface="Times New Roman" panose="02020603050405020304" pitchFamily="18" charset="0"/>
              </a:rPr>
              <a:t>.</a:t>
            </a:r>
            <a:endParaRPr lang="en-US" sz="2800" spc="-5" dirty="0" smtClean="0">
              <a:latin typeface="Times New Roman" panose="02020603050405020304" pitchFamily="18" charset="0"/>
              <a:cs typeface="Times New Roman" panose="02020603050405020304" pitchFamily="18" charset="0"/>
            </a:endParaRPr>
          </a:p>
          <a:p>
            <a:pPr marL="469900" marR="5080" indent="-457200" algn="just">
              <a:spcBef>
                <a:spcPts val="430"/>
              </a:spcBef>
              <a:buFont typeface="Arial" panose="020B0604020202020204" pitchFamily="34" charset="0"/>
              <a:buChar char="•"/>
            </a:pPr>
            <a:r>
              <a:rPr sz="2800" spc="-15" dirty="0" smtClean="0">
                <a:latin typeface="Times New Roman" panose="02020603050405020304" pitchFamily="18" charset="0"/>
                <a:cs typeface="Times New Roman" panose="02020603050405020304" pitchFamily="18" charset="0"/>
              </a:rPr>
              <a:t>Each</a:t>
            </a:r>
            <a:r>
              <a:rPr sz="2800" dirty="0" smtClean="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class</a:t>
            </a:r>
            <a:r>
              <a:rPr sz="2800" spc="1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defines</a:t>
            </a:r>
            <a:r>
              <a:rPr sz="2800" spc="2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both</a:t>
            </a:r>
            <a:r>
              <a:rPr sz="2800" spc="15" dirty="0">
                <a:latin typeface="Times New Roman" panose="02020603050405020304" pitchFamily="18" charset="0"/>
                <a:cs typeface="Times New Roman" panose="02020603050405020304" pitchFamily="18" charset="0"/>
              </a:rPr>
              <a:t> </a:t>
            </a:r>
            <a:r>
              <a:rPr sz="2800" spc="-20" dirty="0">
                <a:latin typeface="Times New Roman" panose="02020603050405020304" pitchFamily="18" charset="0"/>
                <a:cs typeface="Times New Roman" panose="02020603050405020304" pitchFamily="18" charset="0"/>
              </a:rPr>
              <a:t>data</a:t>
            </a:r>
            <a:r>
              <a:rPr sz="2800" dirty="0">
                <a:latin typeface="Times New Roman" panose="02020603050405020304" pitchFamily="18" charset="0"/>
                <a:cs typeface="Times New Roman" panose="02020603050405020304" pitchFamily="18" charset="0"/>
              </a:rPr>
              <a:t> </a:t>
            </a:r>
            <a:r>
              <a:rPr sz="2800" spc="-15" dirty="0">
                <a:latin typeface="Times New Roman" panose="02020603050405020304" pitchFamily="18" charset="0"/>
                <a:cs typeface="Times New Roman" panose="02020603050405020304" pitchFamily="18" charset="0"/>
              </a:rPr>
              <a:t>(attributes)</a:t>
            </a:r>
            <a:r>
              <a:rPr sz="2800" spc="2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and</a:t>
            </a:r>
            <a:r>
              <a:rPr sz="2800" spc="20" dirty="0">
                <a:latin typeface="Times New Roman" panose="02020603050405020304" pitchFamily="18" charset="0"/>
                <a:cs typeface="Times New Roman" panose="02020603050405020304" pitchFamily="18" charset="0"/>
              </a:rPr>
              <a:t> </a:t>
            </a:r>
            <a:r>
              <a:rPr sz="2800" spc="-20" dirty="0">
                <a:latin typeface="Times New Roman" panose="02020603050405020304" pitchFamily="18" charset="0"/>
                <a:cs typeface="Times New Roman" panose="02020603050405020304" pitchFamily="18" charset="0"/>
              </a:rPr>
              <a:t>behaviors</a:t>
            </a:r>
            <a:r>
              <a:rPr sz="2800" spc="3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(methods)</a:t>
            </a:r>
            <a:r>
              <a:rPr sz="2800" spc="3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that </a:t>
            </a:r>
            <a:r>
              <a:rPr sz="2800" spc="-620" dirty="0">
                <a:latin typeface="Times New Roman" panose="02020603050405020304" pitchFamily="18" charset="0"/>
                <a:cs typeface="Times New Roman" panose="02020603050405020304" pitchFamily="18" charset="0"/>
              </a:rPr>
              <a:t> </a:t>
            </a:r>
            <a:r>
              <a:rPr sz="2800" spc="-20" dirty="0">
                <a:latin typeface="Times New Roman" panose="02020603050405020304" pitchFamily="18" charset="0"/>
                <a:cs typeface="Times New Roman" panose="02020603050405020304" pitchFamily="18" charset="0"/>
              </a:rPr>
              <a:t>are</a:t>
            </a:r>
            <a:r>
              <a:rPr sz="2800" dirty="0">
                <a:latin typeface="Times New Roman" panose="02020603050405020304" pitchFamily="18" charset="0"/>
                <a:cs typeface="Times New Roman" panose="02020603050405020304" pitchFamily="18" charset="0"/>
              </a:rPr>
              <a:t> </a:t>
            </a:r>
            <a:r>
              <a:rPr sz="2800" spc="-20" dirty="0">
                <a:latin typeface="Times New Roman" panose="02020603050405020304" pitchFamily="18" charset="0"/>
                <a:cs typeface="Times New Roman" panose="02020603050405020304" pitchFamily="18" charset="0"/>
              </a:rPr>
              <a:t>related</a:t>
            </a:r>
            <a:r>
              <a:rPr sz="2800" dirty="0">
                <a:latin typeface="Times New Roman" panose="02020603050405020304" pitchFamily="18" charset="0"/>
                <a:cs typeface="Times New Roman" panose="02020603050405020304" pitchFamily="18" charset="0"/>
              </a:rPr>
              <a:t> </a:t>
            </a:r>
            <a:r>
              <a:rPr sz="2800" spc="-20" dirty="0">
                <a:latin typeface="Times New Roman" panose="02020603050405020304" pitchFamily="18" charset="0"/>
                <a:cs typeface="Times New Roman" panose="02020603050405020304" pitchFamily="18" charset="0"/>
              </a:rPr>
              <a:t>to</a:t>
            </a:r>
            <a:r>
              <a:rPr sz="2800" spc="-5" dirty="0">
                <a:latin typeface="Times New Roman" panose="02020603050405020304" pitchFamily="18" charset="0"/>
                <a:cs typeface="Times New Roman" panose="02020603050405020304" pitchFamily="18" charset="0"/>
              </a:rPr>
              <a:t> a</a:t>
            </a:r>
            <a:r>
              <a:rPr sz="2800" spc="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specific</a:t>
            </a:r>
            <a:r>
              <a:rPr sz="2800" spc="3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concept.</a:t>
            </a:r>
            <a:r>
              <a:rPr sz="2800" spc="25" dirty="0">
                <a:latin typeface="Times New Roman" panose="02020603050405020304" pitchFamily="18" charset="0"/>
                <a:cs typeface="Times New Roman" panose="02020603050405020304" pitchFamily="18" charset="0"/>
              </a:rPr>
              <a:t> </a:t>
            </a:r>
            <a:endParaRPr lang="en-US" sz="2800" spc="25" dirty="0" smtClean="0">
              <a:latin typeface="Times New Roman" panose="02020603050405020304" pitchFamily="18" charset="0"/>
              <a:cs typeface="Times New Roman" panose="02020603050405020304" pitchFamily="18" charset="0"/>
            </a:endParaRPr>
          </a:p>
          <a:p>
            <a:pPr marL="469900" marR="5080" indent="-457200" algn="just">
              <a:spcBef>
                <a:spcPts val="430"/>
              </a:spcBef>
              <a:buFont typeface="Arial" panose="020B0604020202020204" pitchFamily="34" charset="0"/>
              <a:buChar char="•"/>
            </a:pPr>
            <a:r>
              <a:rPr sz="2800" spc="-10" dirty="0" smtClean="0">
                <a:latin typeface="Times New Roman" panose="02020603050405020304" pitchFamily="18" charset="0"/>
                <a:cs typeface="Times New Roman" panose="02020603050405020304" pitchFamily="18" charset="0"/>
              </a:rPr>
              <a:t>This</a:t>
            </a:r>
            <a:r>
              <a:rPr sz="2800" spc="10" dirty="0" smtClean="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approach</a:t>
            </a:r>
            <a:r>
              <a:rPr sz="2800" spc="15" dirty="0">
                <a:latin typeface="Times New Roman" panose="02020603050405020304" pitchFamily="18" charset="0"/>
                <a:cs typeface="Times New Roman" panose="02020603050405020304" pitchFamily="18" charset="0"/>
              </a:rPr>
              <a:t> </a:t>
            </a:r>
            <a:r>
              <a:rPr sz="2800" spc="-20" dirty="0">
                <a:latin typeface="Times New Roman" panose="02020603050405020304" pitchFamily="18" charset="0"/>
                <a:cs typeface="Times New Roman" panose="02020603050405020304" pitchFamily="18" charset="0"/>
              </a:rPr>
              <a:t>promotes </a:t>
            </a:r>
            <a:r>
              <a:rPr sz="2800" spc="-1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encapsulation,</a:t>
            </a:r>
            <a:r>
              <a:rPr sz="2800" spc="3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inheritance,</a:t>
            </a:r>
            <a:r>
              <a:rPr sz="2800" spc="3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and</a:t>
            </a:r>
            <a:r>
              <a:rPr sz="2800" spc="1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polymorphism,</a:t>
            </a:r>
            <a:r>
              <a:rPr sz="2800" spc="6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leading </a:t>
            </a:r>
            <a:r>
              <a:rPr sz="2800" spc="-15" dirty="0">
                <a:latin typeface="Times New Roman" panose="02020603050405020304" pitchFamily="18" charset="0"/>
                <a:cs typeface="Times New Roman" panose="02020603050405020304" pitchFamily="18" charset="0"/>
              </a:rPr>
              <a:t>to</a:t>
            </a:r>
            <a:r>
              <a:rPr sz="2800" dirty="0">
                <a:latin typeface="Times New Roman" panose="02020603050405020304" pitchFamily="18" charset="0"/>
                <a:cs typeface="Times New Roman" panose="02020603050405020304" pitchFamily="18" charset="0"/>
              </a:rPr>
              <a:t> </a:t>
            </a:r>
            <a:r>
              <a:rPr sz="2800" spc="-15" dirty="0">
                <a:latin typeface="Times New Roman" panose="02020603050405020304" pitchFamily="18" charset="0"/>
                <a:cs typeface="Times New Roman" panose="02020603050405020304" pitchFamily="18" charset="0"/>
              </a:rPr>
              <a:t>more </a:t>
            </a:r>
            <a:r>
              <a:rPr sz="2800" spc="-1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modular</a:t>
            </a:r>
            <a:r>
              <a:rPr sz="2800" spc="1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and</a:t>
            </a:r>
            <a:r>
              <a:rPr sz="2800" spc="2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maintainable</a:t>
            </a:r>
            <a:r>
              <a:rPr sz="2800" spc="1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code.</a:t>
            </a:r>
            <a:endParaRPr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8842" y="391406"/>
            <a:ext cx="5647700" cy="646331"/>
          </a:xfrm>
          <a:prstGeom prst="rect">
            <a:avLst/>
          </a:prstGeom>
        </p:spPr>
        <p:txBody>
          <a:bodyPr wrap="none">
            <a:spAutoFit/>
          </a:bodyPr>
          <a:lstStyle/>
          <a:p>
            <a:r>
              <a:rPr lang="en-IN" sz="3600" b="1" dirty="0">
                <a:solidFill>
                  <a:srgbClr val="C00000"/>
                </a:solidFill>
                <a:latin typeface="Times New Roman" panose="02020603050405020304" pitchFamily="18" charset="0"/>
                <a:cs typeface="Times New Roman" panose="02020603050405020304" pitchFamily="18" charset="0"/>
              </a:rPr>
              <a:t>O</a:t>
            </a:r>
            <a:r>
              <a:rPr lang="en-IN" sz="3600" b="1" dirty="0" smtClean="0">
                <a:solidFill>
                  <a:srgbClr val="C00000"/>
                </a:solidFill>
                <a:latin typeface="Times New Roman" panose="02020603050405020304" pitchFamily="18" charset="0"/>
                <a:cs typeface="Times New Roman" panose="02020603050405020304" pitchFamily="18" charset="0"/>
              </a:rPr>
              <a:t>bject Oriented </a:t>
            </a:r>
            <a:r>
              <a:rPr lang="en-IN" sz="3600" b="1" dirty="0">
                <a:solidFill>
                  <a:srgbClr val="C00000"/>
                </a:solidFill>
                <a:latin typeface="Times New Roman" panose="02020603050405020304" pitchFamily="18" charset="0"/>
                <a:cs typeface="Times New Roman" panose="02020603050405020304" pitchFamily="18" charset="0"/>
              </a:rPr>
              <a:t>L</a:t>
            </a:r>
            <a:r>
              <a:rPr lang="en-IN" sz="3600" b="1" dirty="0" smtClean="0">
                <a:solidFill>
                  <a:srgbClr val="C00000"/>
                </a:solidFill>
                <a:latin typeface="Times New Roman" panose="02020603050405020304" pitchFamily="18" charset="0"/>
                <a:cs typeface="Times New Roman" panose="02020603050405020304" pitchFamily="18" charset="0"/>
              </a:rPr>
              <a:t>anguages</a:t>
            </a:r>
            <a:endParaRPr lang="en-IN" sz="3600" b="1" dirty="0">
              <a:solidFill>
                <a:srgbClr val="C00000"/>
              </a:solidFill>
              <a:latin typeface="Times New Roman" panose="02020603050405020304" pitchFamily="18" charset="0"/>
              <a:cs typeface="Times New Roman" panose="02020603050405020304" pitchFamily="18" charset="0"/>
            </a:endParaRPr>
          </a:p>
        </p:txBody>
      </p:sp>
      <p:sp>
        <p:nvSpPr>
          <p:cNvPr id="3" name="Rectangle 2"/>
          <p:cNvSpPr/>
          <p:nvPr/>
        </p:nvSpPr>
        <p:spPr>
          <a:xfrm>
            <a:off x="804672" y="1301788"/>
            <a:ext cx="10945368" cy="5170646"/>
          </a:xfrm>
          <a:prstGeom prst="rect">
            <a:avLst/>
          </a:prstGeom>
        </p:spPr>
        <p:txBody>
          <a:bodyPr wrap="square">
            <a:spAutoFit/>
          </a:bodyPr>
          <a:lstStyle/>
          <a:p>
            <a:pPr marL="342900" indent="-342900" algn="just">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Object-oriented programming (OOP) languages are programming languages that are based on the concepts of objects, which encapsulate data and behavior. Here are some of the most common object-oriented programming languages:</a:t>
            </a:r>
          </a:p>
          <a:p>
            <a:pPr marL="342900" indent="-342900" algn="just">
              <a:buFont typeface="Wingdings" panose="05000000000000000000" pitchFamily="2" charset="2"/>
              <a:buChar char="v"/>
            </a:pPr>
            <a:endParaRPr lang="en-US" sz="600" dirty="0" smtClean="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en-US" sz="2400" b="1" dirty="0">
                <a:solidFill>
                  <a:srgbClr val="0070C0"/>
                </a:solidFill>
                <a:latin typeface="Times New Roman" panose="02020603050405020304" pitchFamily="18" charset="0"/>
                <a:cs typeface="Times New Roman" panose="02020603050405020304" pitchFamily="18" charset="0"/>
              </a:rPr>
              <a:t>Java: </a:t>
            </a:r>
            <a:r>
              <a:rPr lang="en-US" sz="2400" dirty="0">
                <a:latin typeface="Times New Roman" panose="02020603050405020304" pitchFamily="18" charset="0"/>
                <a:cs typeface="Times New Roman" panose="02020603050405020304" pitchFamily="18" charset="0"/>
              </a:rPr>
              <a:t>A general-purpose, high-level programming language that is designed to have as few implementation dependencies as possible. Java is known for its "write once, run anywhere" approach, where code written for Java can run on any device that supports Java without the need for recompilation</a:t>
            </a:r>
            <a:r>
              <a:rPr lang="en-US" sz="2400" dirty="0" smtClean="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q"/>
            </a:pPr>
            <a:endParaRPr lang="en-US" sz="6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en-US" sz="2400" b="1" dirty="0">
                <a:solidFill>
                  <a:schemeClr val="accent6">
                    <a:lumMod val="50000"/>
                  </a:schemeClr>
                </a:solidFill>
                <a:latin typeface="Times New Roman" panose="02020603050405020304" pitchFamily="18" charset="0"/>
                <a:cs typeface="Times New Roman" panose="02020603050405020304" pitchFamily="18" charset="0"/>
              </a:rPr>
              <a:t>C++: </a:t>
            </a:r>
            <a:r>
              <a:rPr lang="en-US" sz="2400" dirty="0">
                <a:latin typeface="Times New Roman" panose="02020603050405020304" pitchFamily="18" charset="0"/>
                <a:cs typeface="Times New Roman" panose="02020603050405020304" pitchFamily="18" charset="0"/>
              </a:rPr>
              <a:t>An extension of the C programming language that adds support for object-oriented programming. C++ is known for its performance and efficiency, as well as its ability to be used for both high-level and low-level programming</a:t>
            </a:r>
            <a:r>
              <a:rPr lang="en-US" sz="2400" dirty="0" smtClean="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q"/>
            </a:pPr>
            <a:endParaRPr lang="en-US" sz="6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en-US" sz="2400" b="1" dirty="0">
                <a:solidFill>
                  <a:schemeClr val="accent4">
                    <a:lumMod val="50000"/>
                  </a:schemeClr>
                </a:solidFill>
                <a:latin typeface="Times New Roman" panose="02020603050405020304" pitchFamily="18" charset="0"/>
                <a:cs typeface="Times New Roman" panose="02020603050405020304" pitchFamily="18" charset="0"/>
              </a:rPr>
              <a:t>C#: </a:t>
            </a:r>
            <a:r>
              <a:rPr lang="en-US" sz="2400" dirty="0">
                <a:latin typeface="Times New Roman" panose="02020603050405020304" pitchFamily="18" charset="0"/>
                <a:cs typeface="Times New Roman" panose="02020603050405020304" pitchFamily="18" charset="0"/>
              </a:rPr>
              <a:t>A general-purpose, multi-paradigm programming language developed by Microsoft. C# is designed for use in developing software components suitable for deployment in distributed environments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52764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3504" y="1035040"/>
            <a:ext cx="10753344" cy="4801314"/>
          </a:xfrm>
          <a:prstGeom prst="rect">
            <a:avLst/>
          </a:prstGeom>
        </p:spPr>
        <p:txBody>
          <a:bodyPr wrap="square">
            <a:spAutoFit/>
          </a:bodyPr>
          <a:lstStyle/>
          <a:p>
            <a:pPr marL="342900" indent="-342900" algn="just">
              <a:buFont typeface="Wingdings" panose="05000000000000000000" pitchFamily="2" charset="2"/>
              <a:buChar char="ü"/>
            </a:pPr>
            <a:r>
              <a:rPr lang="en-US" sz="2400" b="1" dirty="0">
                <a:solidFill>
                  <a:schemeClr val="accent2">
                    <a:lumMod val="75000"/>
                  </a:schemeClr>
                </a:solidFill>
                <a:latin typeface="Times New Roman" panose="02020603050405020304" pitchFamily="18" charset="0"/>
                <a:cs typeface="Times New Roman" panose="02020603050405020304" pitchFamily="18" charset="0"/>
              </a:rPr>
              <a:t>Python: </a:t>
            </a:r>
            <a:r>
              <a:rPr lang="en-US" sz="2400" dirty="0">
                <a:latin typeface="Times New Roman" panose="02020603050405020304" pitchFamily="18" charset="0"/>
                <a:cs typeface="Times New Roman" panose="02020603050405020304" pitchFamily="18" charset="0"/>
              </a:rPr>
              <a:t>A high-level, interpreted programming language known for its simplicity and readability. Python supports multiple programming paradigms, including object-oriented, imperative, functional, and procedural.</a:t>
            </a:r>
          </a:p>
          <a:p>
            <a:pPr marL="342900" indent="-342900" algn="just">
              <a:buFont typeface="Wingdings" panose="05000000000000000000" pitchFamily="2" charset="2"/>
              <a:buChar char="ü"/>
            </a:pPr>
            <a:endParaRPr lang="en-US" sz="6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2400" b="1" dirty="0">
                <a:solidFill>
                  <a:srgbClr val="00B050"/>
                </a:solidFill>
                <a:latin typeface="Times New Roman" panose="02020603050405020304" pitchFamily="18" charset="0"/>
                <a:cs typeface="Times New Roman" panose="02020603050405020304" pitchFamily="18" charset="0"/>
              </a:rPr>
              <a:t>Ruby: </a:t>
            </a:r>
            <a:r>
              <a:rPr lang="en-US" sz="2400" dirty="0">
                <a:latin typeface="Times New Roman" panose="02020603050405020304" pitchFamily="18" charset="0"/>
                <a:cs typeface="Times New Roman" panose="02020603050405020304" pitchFamily="18" charset="0"/>
              </a:rPr>
              <a:t>An object-oriented programming language known for its simplicity and flexibility. Ruby is often used in web development due to its web application framework, Ruby on Rails</a:t>
            </a:r>
            <a:r>
              <a:rPr lang="en-US" sz="2400" dirty="0" smtClean="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ü"/>
            </a:pPr>
            <a:endParaRPr lang="en-US" sz="6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2400" b="1" dirty="0">
                <a:solidFill>
                  <a:srgbClr val="0070C0"/>
                </a:solidFill>
                <a:latin typeface="Times New Roman" panose="02020603050405020304" pitchFamily="18" charset="0"/>
                <a:cs typeface="Times New Roman" panose="02020603050405020304" pitchFamily="18" charset="0"/>
              </a:rPr>
              <a:t>Swift: </a:t>
            </a:r>
            <a:r>
              <a:rPr lang="en-US" sz="2400" dirty="0">
                <a:latin typeface="Times New Roman" panose="02020603050405020304" pitchFamily="18" charset="0"/>
                <a:cs typeface="Times New Roman" panose="02020603050405020304" pitchFamily="18" charset="0"/>
              </a:rPr>
              <a:t>A general-purpose, compiled programming language developed by Apple for use in developing applications for Apple's platforms, including </a:t>
            </a:r>
            <a:r>
              <a:rPr lang="en-US" sz="2400" dirty="0" err="1">
                <a:latin typeface="Times New Roman" panose="02020603050405020304" pitchFamily="18" charset="0"/>
                <a:cs typeface="Times New Roman" panose="02020603050405020304" pitchFamily="18" charset="0"/>
              </a:rPr>
              <a:t>macOS</a:t>
            </a:r>
            <a:r>
              <a:rPr lang="en-US" sz="2400" dirty="0">
                <a:latin typeface="Times New Roman" panose="02020603050405020304" pitchFamily="18" charset="0"/>
                <a:cs typeface="Times New Roman" panose="02020603050405020304" pitchFamily="18" charset="0"/>
              </a:rPr>
              <a:t>, iOS, </a:t>
            </a:r>
            <a:r>
              <a:rPr lang="en-US" sz="2400" dirty="0" err="1">
                <a:latin typeface="Times New Roman" panose="02020603050405020304" pitchFamily="18" charset="0"/>
                <a:cs typeface="Times New Roman" panose="02020603050405020304" pitchFamily="18" charset="0"/>
              </a:rPr>
              <a:t>watchOS</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tvOS</a:t>
            </a:r>
            <a:r>
              <a:rPr lang="en-US" sz="2400" dirty="0" smtClean="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ü"/>
            </a:pPr>
            <a:endParaRPr lang="en-US" sz="6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2400" b="1" dirty="0">
                <a:solidFill>
                  <a:srgbClr val="FF0000"/>
                </a:solidFill>
                <a:latin typeface="Times New Roman" panose="02020603050405020304" pitchFamily="18" charset="0"/>
                <a:cs typeface="Times New Roman" panose="02020603050405020304" pitchFamily="18" charset="0"/>
              </a:rPr>
              <a:t>Objective-C: </a:t>
            </a:r>
            <a:r>
              <a:rPr lang="en-US" sz="2400" dirty="0">
                <a:latin typeface="Times New Roman" panose="02020603050405020304" pitchFamily="18" charset="0"/>
                <a:cs typeface="Times New Roman" panose="02020603050405020304" pitchFamily="18" charset="0"/>
              </a:rPr>
              <a:t>A general-purpose, object-oriented programming language that is a superset of the C programming language. Objective-C is used primarily by Apple for </a:t>
            </a:r>
            <a:r>
              <a:rPr lang="en-US" sz="2400" dirty="0" err="1">
                <a:latin typeface="Times New Roman" panose="02020603050405020304" pitchFamily="18" charset="0"/>
                <a:cs typeface="Times New Roman" panose="02020603050405020304" pitchFamily="18" charset="0"/>
              </a:rPr>
              <a:t>macOS</a:t>
            </a:r>
            <a:r>
              <a:rPr lang="en-US" sz="2400" dirty="0">
                <a:latin typeface="Times New Roman" panose="02020603050405020304" pitchFamily="18" charset="0"/>
                <a:cs typeface="Times New Roman" panose="02020603050405020304" pitchFamily="18" charset="0"/>
              </a:rPr>
              <a:t> and iOS application development.</a:t>
            </a:r>
          </a:p>
        </p:txBody>
      </p:sp>
    </p:spTree>
    <p:extLst>
      <p:ext uri="{BB962C8B-B14F-4D97-AF65-F5344CB8AC3E}">
        <p14:creationId xmlns:p14="http://schemas.microsoft.com/office/powerpoint/2010/main" val="19666379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2945765" cy="697230"/>
          </a:xfrm>
          <a:prstGeom prst="rect">
            <a:avLst/>
          </a:prstGeom>
        </p:spPr>
        <p:txBody>
          <a:bodyPr vert="horz" wrap="square" lIns="0" tIns="13335" rIns="0" bIns="0" rtlCol="0">
            <a:spAutoFit/>
          </a:bodyPr>
          <a:lstStyle/>
          <a:p>
            <a:pPr marL="12700">
              <a:lnSpc>
                <a:spcPct val="100000"/>
              </a:lnSpc>
              <a:spcBef>
                <a:spcPts val="105"/>
              </a:spcBef>
            </a:pPr>
            <a:r>
              <a:rPr sz="4400" b="1" spc="-5" dirty="0">
                <a:solidFill>
                  <a:srgbClr val="D1D4DB"/>
                </a:solidFill>
                <a:latin typeface="Calibri"/>
                <a:cs typeface="Calibri"/>
              </a:rPr>
              <a:t>Useful</a:t>
            </a:r>
            <a:r>
              <a:rPr sz="4400" b="1" spc="-125" dirty="0">
                <a:solidFill>
                  <a:srgbClr val="D1D4DB"/>
                </a:solidFill>
                <a:latin typeface="Calibri"/>
                <a:cs typeface="Calibri"/>
              </a:rPr>
              <a:t> </a:t>
            </a:r>
            <a:r>
              <a:rPr sz="4400" b="1" spc="-5" dirty="0">
                <a:solidFill>
                  <a:srgbClr val="D1D4DB"/>
                </a:solidFill>
                <a:latin typeface="Calibri"/>
                <a:cs typeface="Calibri"/>
              </a:rPr>
              <a:t>Links:</a:t>
            </a:r>
            <a:endParaRPr sz="4400">
              <a:latin typeface="Calibri"/>
              <a:cs typeface="Calibri"/>
            </a:endParaRPr>
          </a:p>
        </p:txBody>
      </p:sp>
      <p:sp>
        <p:nvSpPr>
          <p:cNvPr id="3" name="object 3"/>
          <p:cNvSpPr txBox="1"/>
          <p:nvPr/>
        </p:nvSpPr>
        <p:spPr>
          <a:xfrm>
            <a:off x="916939" y="1707918"/>
            <a:ext cx="8776335" cy="2583180"/>
          </a:xfrm>
          <a:prstGeom prst="rect">
            <a:avLst/>
          </a:prstGeom>
        </p:spPr>
        <p:txBody>
          <a:bodyPr vert="horz" wrap="square" lIns="0" tIns="13335" rIns="0" bIns="0" rtlCol="0">
            <a:spAutoFit/>
          </a:bodyPr>
          <a:lstStyle/>
          <a:p>
            <a:pPr marL="12700" marR="1752600">
              <a:lnSpc>
                <a:spcPct val="119800"/>
              </a:lnSpc>
              <a:spcBef>
                <a:spcPts val="105"/>
              </a:spcBef>
            </a:pPr>
            <a:r>
              <a:rPr sz="2800" spc="-10" dirty="0">
                <a:solidFill>
                  <a:srgbClr val="D1D4DB"/>
                </a:solidFill>
                <a:latin typeface="Calibri"/>
                <a:cs typeface="Calibri"/>
                <a:hlinkClick r:id="rId2"/>
              </a:rPr>
              <a:t>1.</a:t>
            </a:r>
            <a:r>
              <a:rPr sz="2800" u="heavy" spc="-10" dirty="0">
                <a:solidFill>
                  <a:srgbClr val="0462C1"/>
                </a:solidFill>
                <a:uFill>
                  <a:solidFill>
                    <a:srgbClr val="0462C1"/>
                  </a:solidFill>
                </a:uFill>
                <a:latin typeface="Calibri"/>
                <a:cs typeface="Calibri"/>
                <a:hlinkClick r:id="rId2"/>
              </a:rPr>
              <a:t>Object-Oriented</a:t>
            </a:r>
            <a:r>
              <a:rPr sz="2800" u="heavy" spc="40" dirty="0">
                <a:solidFill>
                  <a:srgbClr val="0462C1"/>
                </a:solidFill>
                <a:uFill>
                  <a:solidFill>
                    <a:srgbClr val="0462C1"/>
                  </a:solidFill>
                </a:uFill>
                <a:latin typeface="Calibri"/>
                <a:cs typeface="Calibri"/>
                <a:hlinkClick r:id="rId2"/>
              </a:rPr>
              <a:t> </a:t>
            </a:r>
            <a:r>
              <a:rPr sz="2800" u="heavy" spc="-20" dirty="0">
                <a:solidFill>
                  <a:srgbClr val="0462C1"/>
                </a:solidFill>
                <a:uFill>
                  <a:solidFill>
                    <a:srgbClr val="0462C1"/>
                  </a:solidFill>
                </a:uFill>
                <a:latin typeface="Calibri"/>
                <a:cs typeface="Calibri"/>
                <a:hlinkClick r:id="rId2"/>
              </a:rPr>
              <a:t>Programming</a:t>
            </a:r>
            <a:r>
              <a:rPr sz="2800" u="heavy" spc="35" dirty="0">
                <a:solidFill>
                  <a:srgbClr val="0462C1"/>
                </a:solidFill>
                <a:uFill>
                  <a:solidFill>
                    <a:srgbClr val="0462C1"/>
                  </a:solidFill>
                </a:uFill>
                <a:latin typeface="Calibri"/>
                <a:cs typeface="Calibri"/>
                <a:hlinkClick r:id="rId2"/>
              </a:rPr>
              <a:t> </a:t>
            </a:r>
            <a:r>
              <a:rPr sz="2800" u="heavy" spc="-10" dirty="0">
                <a:solidFill>
                  <a:srgbClr val="0462C1"/>
                </a:solidFill>
                <a:uFill>
                  <a:solidFill>
                    <a:srgbClr val="0462C1"/>
                  </a:solidFill>
                </a:uFill>
                <a:latin typeface="Calibri"/>
                <a:cs typeface="Calibri"/>
                <a:hlinkClick r:id="rId2"/>
              </a:rPr>
              <a:t>(OOP)</a:t>
            </a:r>
            <a:r>
              <a:rPr sz="2800" u="heavy" spc="15" dirty="0">
                <a:solidFill>
                  <a:srgbClr val="0462C1"/>
                </a:solidFill>
                <a:uFill>
                  <a:solidFill>
                    <a:srgbClr val="0462C1"/>
                  </a:solidFill>
                </a:uFill>
                <a:latin typeface="Calibri"/>
                <a:cs typeface="Calibri"/>
                <a:hlinkClick r:id="rId2"/>
              </a:rPr>
              <a:t> </a:t>
            </a:r>
            <a:r>
              <a:rPr sz="2800" u="heavy" spc="-10" dirty="0">
                <a:solidFill>
                  <a:srgbClr val="0462C1"/>
                </a:solidFill>
                <a:uFill>
                  <a:solidFill>
                    <a:srgbClr val="0462C1"/>
                  </a:solidFill>
                </a:uFill>
                <a:latin typeface="Calibri"/>
                <a:cs typeface="Calibri"/>
                <a:hlinkClick r:id="rId2"/>
              </a:rPr>
              <a:t>Concepts </a:t>
            </a:r>
            <a:r>
              <a:rPr sz="2800" spc="-620" dirty="0">
                <a:solidFill>
                  <a:srgbClr val="0462C1"/>
                </a:solidFill>
                <a:latin typeface="Calibri"/>
                <a:cs typeface="Calibri"/>
              </a:rPr>
              <a:t> </a:t>
            </a:r>
            <a:r>
              <a:rPr sz="2800" spc="-10" dirty="0">
                <a:solidFill>
                  <a:srgbClr val="D1D4DB"/>
                </a:solidFill>
                <a:latin typeface="Calibri"/>
                <a:cs typeface="Calibri"/>
                <a:hlinkClick r:id="rId3"/>
              </a:rPr>
              <a:t>2.</a:t>
            </a:r>
            <a:r>
              <a:rPr sz="2800" u="heavy" spc="-10" dirty="0">
                <a:solidFill>
                  <a:srgbClr val="0462C1"/>
                </a:solidFill>
                <a:uFill>
                  <a:solidFill>
                    <a:srgbClr val="0462C1"/>
                  </a:solidFill>
                </a:uFill>
                <a:latin typeface="Calibri"/>
                <a:cs typeface="Calibri"/>
                <a:hlinkClick r:id="rId3"/>
              </a:rPr>
              <a:t>Object-Oriented</a:t>
            </a:r>
            <a:r>
              <a:rPr sz="2800" u="heavy" spc="25" dirty="0">
                <a:solidFill>
                  <a:srgbClr val="0462C1"/>
                </a:solidFill>
                <a:uFill>
                  <a:solidFill>
                    <a:srgbClr val="0462C1"/>
                  </a:solidFill>
                </a:uFill>
                <a:latin typeface="Calibri"/>
                <a:cs typeface="Calibri"/>
                <a:hlinkClick r:id="rId3"/>
              </a:rPr>
              <a:t> </a:t>
            </a:r>
            <a:r>
              <a:rPr sz="2800" u="heavy" spc="-10" dirty="0">
                <a:solidFill>
                  <a:srgbClr val="0462C1"/>
                </a:solidFill>
                <a:uFill>
                  <a:solidFill>
                    <a:srgbClr val="0462C1"/>
                  </a:solidFill>
                </a:uFill>
                <a:latin typeface="Calibri"/>
                <a:cs typeface="Calibri"/>
                <a:hlinkClick r:id="rId3"/>
              </a:rPr>
              <a:t>Analysis</a:t>
            </a:r>
            <a:r>
              <a:rPr sz="2800" u="heavy" spc="30" dirty="0">
                <a:solidFill>
                  <a:srgbClr val="0462C1"/>
                </a:solidFill>
                <a:uFill>
                  <a:solidFill>
                    <a:srgbClr val="0462C1"/>
                  </a:solidFill>
                </a:uFill>
                <a:latin typeface="Calibri"/>
                <a:cs typeface="Calibri"/>
                <a:hlinkClick r:id="rId3"/>
              </a:rPr>
              <a:t> </a:t>
            </a:r>
            <a:r>
              <a:rPr sz="2800" u="heavy" spc="-5" dirty="0">
                <a:solidFill>
                  <a:srgbClr val="0462C1"/>
                </a:solidFill>
                <a:uFill>
                  <a:solidFill>
                    <a:srgbClr val="0462C1"/>
                  </a:solidFill>
                </a:uFill>
                <a:latin typeface="Calibri"/>
                <a:cs typeface="Calibri"/>
                <a:hlinkClick r:id="rId3"/>
              </a:rPr>
              <a:t>and</a:t>
            </a:r>
            <a:r>
              <a:rPr sz="2800" u="heavy" dirty="0">
                <a:solidFill>
                  <a:srgbClr val="0462C1"/>
                </a:solidFill>
                <a:uFill>
                  <a:solidFill>
                    <a:srgbClr val="0462C1"/>
                  </a:solidFill>
                </a:uFill>
                <a:latin typeface="Calibri"/>
                <a:cs typeface="Calibri"/>
                <a:hlinkClick r:id="rId3"/>
              </a:rPr>
              <a:t> </a:t>
            </a:r>
            <a:r>
              <a:rPr sz="2800" u="heavy" spc="-5" dirty="0">
                <a:solidFill>
                  <a:srgbClr val="0462C1"/>
                </a:solidFill>
                <a:uFill>
                  <a:solidFill>
                    <a:srgbClr val="0462C1"/>
                  </a:solidFill>
                </a:uFill>
                <a:latin typeface="Calibri"/>
                <a:cs typeface="Calibri"/>
                <a:hlinkClick r:id="rId3"/>
              </a:rPr>
              <a:t>Design</a:t>
            </a:r>
            <a:r>
              <a:rPr sz="2800" u="heavy" spc="10" dirty="0">
                <a:solidFill>
                  <a:srgbClr val="0462C1"/>
                </a:solidFill>
                <a:uFill>
                  <a:solidFill>
                    <a:srgbClr val="0462C1"/>
                  </a:solidFill>
                </a:uFill>
                <a:latin typeface="Calibri"/>
                <a:cs typeface="Calibri"/>
                <a:hlinkClick r:id="rId3"/>
              </a:rPr>
              <a:t> </a:t>
            </a:r>
            <a:r>
              <a:rPr sz="2800" u="heavy" spc="-10" dirty="0">
                <a:solidFill>
                  <a:srgbClr val="0462C1"/>
                </a:solidFill>
                <a:uFill>
                  <a:solidFill>
                    <a:srgbClr val="0462C1"/>
                  </a:solidFill>
                </a:uFill>
                <a:latin typeface="Calibri"/>
                <a:cs typeface="Calibri"/>
                <a:hlinkClick r:id="rId3"/>
              </a:rPr>
              <a:t>(OOAD) </a:t>
            </a:r>
            <a:r>
              <a:rPr sz="2800" spc="-5" dirty="0">
                <a:solidFill>
                  <a:srgbClr val="0462C1"/>
                </a:solidFill>
                <a:latin typeface="Calibri"/>
                <a:cs typeface="Calibri"/>
              </a:rPr>
              <a:t> </a:t>
            </a:r>
            <a:r>
              <a:rPr sz="2800" spc="-10" dirty="0">
                <a:solidFill>
                  <a:srgbClr val="D1D4DB"/>
                </a:solidFill>
                <a:latin typeface="Calibri"/>
                <a:cs typeface="Calibri"/>
                <a:hlinkClick r:id="rId4"/>
              </a:rPr>
              <a:t>3.</a:t>
            </a:r>
            <a:r>
              <a:rPr sz="2800" u="heavy" spc="-10" dirty="0">
                <a:solidFill>
                  <a:srgbClr val="0462C1"/>
                </a:solidFill>
                <a:uFill>
                  <a:solidFill>
                    <a:srgbClr val="0462C1"/>
                  </a:solidFill>
                </a:uFill>
                <a:latin typeface="Calibri"/>
                <a:cs typeface="Calibri"/>
                <a:hlinkClick r:id="rId4"/>
              </a:rPr>
              <a:t>Introduction</a:t>
            </a:r>
            <a:r>
              <a:rPr sz="2800" u="heavy" spc="30" dirty="0">
                <a:solidFill>
                  <a:srgbClr val="0462C1"/>
                </a:solidFill>
                <a:uFill>
                  <a:solidFill>
                    <a:srgbClr val="0462C1"/>
                  </a:solidFill>
                </a:uFill>
                <a:latin typeface="Calibri"/>
                <a:cs typeface="Calibri"/>
                <a:hlinkClick r:id="rId4"/>
              </a:rPr>
              <a:t> </a:t>
            </a:r>
            <a:r>
              <a:rPr sz="2800" u="heavy" spc="-20" dirty="0">
                <a:solidFill>
                  <a:srgbClr val="0462C1"/>
                </a:solidFill>
                <a:uFill>
                  <a:solidFill>
                    <a:srgbClr val="0462C1"/>
                  </a:solidFill>
                </a:uFill>
                <a:latin typeface="Calibri"/>
                <a:cs typeface="Calibri"/>
                <a:hlinkClick r:id="rId4"/>
              </a:rPr>
              <a:t>to</a:t>
            </a:r>
            <a:r>
              <a:rPr sz="2800" u="heavy" spc="-5" dirty="0">
                <a:solidFill>
                  <a:srgbClr val="0462C1"/>
                </a:solidFill>
                <a:uFill>
                  <a:solidFill>
                    <a:srgbClr val="0462C1"/>
                  </a:solidFill>
                </a:uFill>
                <a:latin typeface="Calibri"/>
                <a:cs typeface="Calibri"/>
                <a:hlinkClick r:id="rId4"/>
              </a:rPr>
              <a:t> </a:t>
            </a:r>
            <a:r>
              <a:rPr sz="2800" u="heavy" spc="-10" dirty="0">
                <a:solidFill>
                  <a:srgbClr val="0462C1"/>
                </a:solidFill>
                <a:uFill>
                  <a:solidFill>
                    <a:srgbClr val="0462C1"/>
                  </a:solidFill>
                </a:uFill>
                <a:latin typeface="Calibri"/>
                <a:cs typeface="Calibri"/>
                <a:hlinkClick r:id="rId4"/>
              </a:rPr>
              <a:t>Object-Oriented</a:t>
            </a:r>
            <a:r>
              <a:rPr sz="2800" u="heavy" spc="30" dirty="0">
                <a:solidFill>
                  <a:srgbClr val="0462C1"/>
                </a:solidFill>
                <a:uFill>
                  <a:solidFill>
                    <a:srgbClr val="0462C1"/>
                  </a:solidFill>
                </a:uFill>
                <a:latin typeface="Calibri"/>
                <a:cs typeface="Calibri"/>
                <a:hlinkClick r:id="rId4"/>
              </a:rPr>
              <a:t> </a:t>
            </a:r>
            <a:r>
              <a:rPr sz="2800" u="heavy" spc="-20" dirty="0">
                <a:solidFill>
                  <a:srgbClr val="0462C1"/>
                </a:solidFill>
                <a:uFill>
                  <a:solidFill>
                    <a:srgbClr val="0462C1"/>
                  </a:solidFill>
                </a:uFill>
                <a:latin typeface="Calibri"/>
                <a:cs typeface="Calibri"/>
                <a:hlinkClick r:id="rId4"/>
              </a:rPr>
              <a:t>Programming </a:t>
            </a:r>
            <a:r>
              <a:rPr sz="2800" spc="-15" dirty="0">
                <a:solidFill>
                  <a:srgbClr val="0462C1"/>
                </a:solidFill>
                <a:latin typeface="Calibri"/>
                <a:cs typeface="Calibri"/>
              </a:rPr>
              <a:t> </a:t>
            </a:r>
            <a:r>
              <a:rPr sz="2800" spc="-10" dirty="0">
                <a:solidFill>
                  <a:srgbClr val="D1D4DB"/>
                </a:solidFill>
                <a:latin typeface="Calibri"/>
                <a:cs typeface="Calibri"/>
                <a:hlinkClick r:id="rId5"/>
              </a:rPr>
              <a:t>4.</a:t>
            </a:r>
            <a:r>
              <a:rPr sz="2800" u="heavy" spc="-10" dirty="0">
                <a:solidFill>
                  <a:srgbClr val="0462C1"/>
                </a:solidFill>
                <a:uFill>
                  <a:solidFill>
                    <a:srgbClr val="0462C1"/>
                  </a:solidFill>
                </a:uFill>
                <a:latin typeface="Calibri"/>
                <a:cs typeface="Calibri"/>
                <a:hlinkClick r:id="rId5"/>
              </a:rPr>
              <a:t>Object-Oriented</a:t>
            </a:r>
            <a:r>
              <a:rPr sz="2800" u="heavy" spc="30" dirty="0">
                <a:solidFill>
                  <a:srgbClr val="0462C1"/>
                </a:solidFill>
                <a:uFill>
                  <a:solidFill>
                    <a:srgbClr val="0462C1"/>
                  </a:solidFill>
                </a:uFill>
                <a:latin typeface="Calibri"/>
                <a:cs typeface="Calibri"/>
                <a:hlinkClick r:id="rId5"/>
              </a:rPr>
              <a:t> </a:t>
            </a:r>
            <a:r>
              <a:rPr sz="2800" u="heavy" spc="-10" dirty="0">
                <a:solidFill>
                  <a:srgbClr val="0462C1"/>
                </a:solidFill>
                <a:uFill>
                  <a:solidFill>
                    <a:srgbClr val="0462C1"/>
                  </a:solidFill>
                </a:uFill>
                <a:latin typeface="Calibri"/>
                <a:cs typeface="Calibri"/>
                <a:hlinkClick r:id="rId5"/>
              </a:rPr>
              <a:t>Analysis</a:t>
            </a:r>
            <a:r>
              <a:rPr sz="2800" u="heavy" spc="25" dirty="0">
                <a:solidFill>
                  <a:srgbClr val="0462C1"/>
                </a:solidFill>
                <a:uFill>
                  <a:solidFill>
                    <a:srgbClr val="0462C1"/>
                  </a:solidFill>
                </a:uFill>
                <a:latin typeface="Calibri"/>
                <a:cs typeface="Calibri"/>
                <a:hlinkClick r:id="rId5"/>
              </a:rPr>
              <a:t> </a:t>
            </a:r>
            <a:r>
              <a:rPr sz="2800" u="heavy" spc="-5" dirty="0">
                <a:solidFill>
                  <a:srgbClr val="0462C1"/>
                </a:solidFill>
                <a:uFill>
                  <a:solidFill>
                    <a:srgbClr val="0462C1"/>
                  </a:solidFill>
                </a:uFill>
                <a:latin typeface="Calibri"/>
                <a:cs typeface="Calibri"/>
                <a:hlinkClick r:id="rId5"/>
              </a:rPr>
              <a:t>and</a:t>
            </a:r>
            <a:r>
              <a:rPr sz="2800" u="heavy" spc="10" dirty="0">
                <a:solidFill>
                  <a:srgbClr val="0462C1"/>
                </a:solidFill>
                <a:uFill>
                  <a:solidFill>
                    <a:srgbClr val="0462C1"/>
                  </a:solidFill>
                </a:uFill>
                <a:latin typeface="Calibri"/>
                <a:cs typeface="Calibri"/>
                <a:hlinkClick r:id="rId5"/>
              </a:rPr>
              <a:t> </a:t>
            </a:r>
            <a:r>
              <a:rPr sz="2800" u="heavy" spc="-10" dirty="0">
                <a:solidFill>
                  <a:srgbClr val="0462C1"/>
                </a:solidFill>
                <a:uFill>
                  <a:solidFill>
                    <a:srgbClr val="0462C1"/>
                  </a:solidFill>
                </a:uFill>
                <a:latin typeface="Calibri"/>
                <a:cs typeface="Calibri"/>
                <a:hlinkClick r:id="rId5"/>
              </a:rPr>
              <a:t>Design</a:t>
            </a:r>
            <a:r>
              <a:rPr sz="2800" u="heavy" spc="25" dirty="0">
                <a:solidFill>
                  <a:srgbClr val="0462C1"/>
                </a:solidFill>
                <a:uFill>
                  <a:solidFill>
                    <a:srgbClr val="0462C1"/>
                  </a:solidFill>
                </a:uFill>
                <a:latin typeface="Calibri"/>
                <a:cs typeface="Calibri"/>
                <a:hlinkClick r:id="rId5"/>
              </a:rPr>
              <a:t> </a:t>
            </a:r>
            <a:r>
              <a:rPr sz="2800" u="heavy" spc="-10" dirty="0">
                <a:solidFill>
                  <a:srgbClr val="0462C1"/>
                </a:solidFill>
                <a:uFill>
                  <a:solidFill>
                    <a:srgbClr val="0462C1"/>
                  </a:solidFill>
                </a:uFill>
                <a:latin typeface="Calibri"/>
                <a:cs typeface="Calibri"/>
                <a:hlinkClick r:id="rId5"/>
              </a:rPr>
              <a:t>Concepts</a:t>
            </a:r>
            <a:endParaRPr sz="2800" dirty="0">
              <a:latin typeface="Calibri"/>
              <a:cs typeface="Calibri"/>
            </a:endParaRPr>
          </a:p>
          <a:p>
            <a:pPr marL="12700">
              <a:lnSpc>
                <a:spcPct val="100000"/>
              </a:lnSpc>
              <a:spcBef>
                <a:spcPts val="670"/>
              </a:spcBef>
            </a:pPr>
            <a:r>
              <a:rPr sz="2800" spc="-10" dirty="0">
                <a:solidFill>
                  <a:srgbClr val="D1D4DB"/>
                </a:solidFill>
                <a:latin typeface="Calibri"/>
                <a:cs typeface="Calibri"/>
                <a:hlinkClick r:id="rId6"/>
              </a:rPr>
              <a:t>5.</a:t>
            </a:r>
            <a:r>
              <a:rPr sz="2800" u="heavy" spc="-10" dirty="0">
                <a:solidFill>
                  <a:srgbClr val="0462C1"/>
                </a:solidFill>
                <a:uFill>
                  <a:solidFill>
                    <a:srgbClr val="0462C1"/>
                  </a:solidFill>
                </a:uFill>
                <a:latin typeface="Calibri"/>
                <a:cs typeface="Calibri"/>
                <a:hlinkClick r:id="rId6"/>
              </a:rPr>
              <a:t>Structured</a:t>
            </a:r>
            <a:r>
              <a:rPr sz="2800" u="heavy" spc="35" dirty="0">
                <a:solidFill>
                  <a:srgbClr val="0462C1"/>
                </a:solidFill>
                <a:uFill>
                  <a:solidFill>
                    <a:srgbClr val="0462C1"/>
                  </a:solidFill>
                </a:uFill>
                <a:latin typeface="Calibri"/>
                <a:cs typeface="Calibri"/>
                <a:hlinkClick r:id="rId6"/>
              </a:rPr>
              <a:t> </a:t>
            </a:r>
            <a:r>
              <a:rPr sz="2800" u="heavy" spc="-15" dirty="0">
                <a:solidFill>
                  <a:srgbClr val="0462C1"/>
                </a:solidFill>
                <a:uFill>
                  <a:solidFill>
                    <a:srgbClr val="0462C1"/>
                  </a:solidFill>
                </a:uFill>
                <a:latin typeface="Calibri"/>
                <a:cs typeface="Calibri"/>
                <a:hlinkClick r:id="rId6"/>
              </a:rPr>
              <a:t>Programming</a:t>
            </a:r>
            <a:r>
              <a:rPr sz="2800" u="heavy" spc="25" dirty="0">
                <a:solidFill>
                  <a:srgbClr val="0462C1"/>
                </a:solidFill>
                <a:uFill>
                  <a:solidFill>
                    <a:srgbClr val="0462C1"/>
                  </a:solidFill>
                </a:uFill>
                <a:latin typeface="Calibri"/>
                <a:cs typeface="Calibri"/>
                <a:hlinkClick r:id="rId6"/>
              </a:rPr>
              <a:t> </a:t>
            </a:r>
            <a:r>
              <a:rPr sz="2800" u="heavy" spc="-10" dirty="0">
                <a:solidFill>
                  <a:srgbClr val="0462C1"/>
                </a:solidFill>
                <a:uFill>
                  <a:solidFill>
                    <a:srgbClr val="0462C1"/>
                  </a:solidFill>
                </a:uFill>
                <a:latin typeface="Calibri"/>
                <a:cs typeface="Calibri"/>
                <a:hlinkClick r:id="rId6"/>
              </a:rPr>
              <a:t>vs.</a:t>
            </a:r>
            <a:r>
              <a:rPr sz="2800" u="heavy" spc="30" dirty="0">
                <a:solidFill>
                  <a:srgbClr val="0462C1"/>
                </a:solidFill>
                <a:uFill>
                  <a:solidFill>
                    <a:srgbClr val="0462C1"/>
                  </a:solidFill>
                </a:uFill>
                <a:latin typeface="Calibri"/>
                <a:cs typeface="Calibri"/>
                <a:hlinkClick r:id="rId6"/>
              </a:rPr>
              <a:t> </a:t>
            </a:r>
            <a:r>
              <a:rPr sz="2800" u="heavy" spc="-10" dirty="0">
                <a:solidFill>
                  <a:srgbClr val="0462C1"/>
                </a:solidFill>
                <a:uFill>
                  <a:solidFill>
                    <a:srgbClr val="0462C1"/>
                  </a:solidFill>
                </a:uFill>
                <a:latin typeface="Calibri"/>
                <a:cs typeface="Calibri"/>
                <a:hlinkClick r:id="rId6"/>
              </a:rPr>
              <a:t>Object-Oriented</a:t>
            </a:r>
            <a:r>
              <a:rPr sz="2800" u="heavy" spc="40" dirty="0">
                <a:solidFill>
                  <a:srgbClr val="0462C1"/>
                </a:solidFill>
                <a:uFill>
                  <a:solidFill>
                    <a:srgbClr val="0462C1"/>
                  </a:solidFill>
                </a:uFill>
                <a:latin typeface="Calibri"/>
                <a:cs typeface="Calibri"/>
                <a:hlinkClick r:id="rId6"/>
              </a:rPr>
              <a:t> </a:t>
            </a:r>
            <a:r>
              <a:rPr sz="2800" u="heavy" spc="-20" dirty="0">
                <a:solidFill>
                  <a:srgbClr val="0462C1"/>
                </a:solidFill>
                <a:uFill>
                  <a:solidFill>
                    <a:srgbClr val="0462C1"/>
                  </a:solidFill>
                </a:uFill>
                <a:latin typeface="Calibri"/>
                <a:cs typeface="Calibri"/>
                <a:hlinkClick r:id="rId6"/>
              </a:rPr>
              <a:t>Programming</a:t>
            </a:r>
            <a:endParaRPr sz="2800" dirty="0">
              <a:latin typeface="Calibri"/>
              <a:cs typeface="Calibri"/>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10" dirty="0">
                <a:solidFill>
                  <a:srgbClr val="C00000"/>
                </a:solidFill>
                <a:latin typeface="Times New Roman" panose="02020603050405020304" pitchFamily="18" charset="0"/>
                <a:cs typeface="Times New Roman" panose="02020603050405020304" pitchFamily="18" charset="0"/>
              </a:rPr>
              <a:t>Properties of Object Oriented system</a:t>
            </a:r>
            <a:endParaRPr lang="en-IN" spc="-10" dirty="0">
              <a:solidFill>
                <a:srgbClr val="C00000"/>
              </a:solidFill>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914400" y="3091130"/>
            <a:ext cx="3352800" cy="32008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600" spc="-10" dirty="0" smtClean="0">
                <a:solidFill>
                  <a:srgbClr val="002060"/>
                </a:solidFill>
                <a:latin typeface="Times New Roman" panose="02020603050405020304" pitchFamily="18" charset="0"/>
                <a:cs typeface="Times New Roman" panose="02020603050405020304" pitchFamily="18" charset="0"/>
              </a:rPr>
              <a:t> Inheritance </a:t>
            </a:r>
            <a:endParaRPr lang="en-US" altLang="en-US" sz="2600" spc="-10" dirty="0">
              <a:solidFill>
                <a:srgbClr val="002060"/>
              </a:solidFill>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600" spc="-10" dirty="0" smtClean="0">
                <a:solidFill>
                  <a:srgbClr val="002060"/>
                </a:solidFill>
                <a:latin typeface="Times New Roman" panose="02020603050405020304" pitchFamily="18" charset="0"/>
                <a:cs typeface="Times New Roman" panose="02020603050405020304" pitchFamily="18" charset="0"/>
              </a:rPr>
              <a:t> </a:t>
            </a:r>
            <a:r>
              <a:rPr lang="en-US" altLang="en-US" sz="2600" spc="-10" dirty="0" smtClean="0">
                <a:solidFill>
                  <a:srgbClr val="00B050"/>
                </a:solidFill>
                <a:latin typeface="Times New Roman" panose="02020603050405020304" pitchFamily="18" charset="0"/>
                <a:cs typeface="Times New Roman" panose="02020603050405020304" pitchFamily="18" charset="0"/>
              </a:rPr>
              <a:t>Polymorphism </a:t>
            </a:r>
          </a:p>
          <a:p>
            <a:pPr lvl="0" algn="just" eaLnBrk="0" fontAlgn="base" hangingPunct="0">
              <a:lnSpc>
                <a:spcPct val="100000"/>
              </a:lnSpc>
              <a:spcBef>
                <a:spcPct val="0"/>
              </a:spcBef>
              <a:spcAft>
                <a:spcPct val="0"/>
              </a:spcAft>
              <a:buFont typeface="Wingdings" panose="05000000000000000000" pitchFamily="2" charset="2"/>
              <a:buChar char="q"/>
            </a:pPr>
            <a:r>
              <a:rPr lang="en-US" altLang="en-US" sz="2600" spc="-10" dirty="0">
                <a:solidFill>
                  <a:srgbClr val="002060"/>
                </a:solidFill>
                <a:latin typeface="Times New Roman" panose="02020603050405020304" pitchFamily="18" charset="0"/>
                <a:cs typeface="Times New Roman" panose="02020603050405020304" pitchFamily="18" charset="0"/>
              </a:rPr>
              <a:t> Data Abstraction  </a:t>
            </a:r>
          </a:p>
          <a:p>
            <a:pPr lvl="0" algn="just" eaLnBrk="0" fontAlgn="base" hangingPunct="0">
              <a:lnSpc>
                <a:spcPct val="100000"/>
              </a:lnSpc>
              <a:spcBef>
                <a:spcPct val="0"/>
              </a:spcBef>
              <a:spcAft>
                <a:spcPct val="0"/>
              </a:spcAft>
              <a:buFont typeface="Wingdings" panose="05000000000000000000" pitchFamily="2" charset="2"/>
              <a:buChar char="q"/>
            </a:pPr>
            <a:r>
              <a:rPr lang="en-US" altLang="en-US" sz="2600" spc="-10" dirty="0">
                <a:solidFill>
                  <a:srgbClr val="002060"/>
                </a:solidFill>
                <a:latin typeface="Times New Roman" panose="02020603050405020304" pitchFamily="18" charset="0"/>
                <a:cs typeface="Times New Roman" panose="02020603050405020304" pitchFamily="18" charset="0"/>
              </a:rPr>
              <a:t> </a:t>
            </a:r>
            <a:r>
              <a:rPr lang="en-US" altLang="en-US" sz="2600" spc="-10" dirty="0">
                <a:solidFill>
                  <a:srgbClr val="00B050"/>
                </a:solidFill>
                <a:latin typeface="Times New Roman" panose="02020603050405020304" pitchFamily="18" charset="0"/>
                <a:cs typeface="Times New Roman" panose="02020603050405020304" pitchFamily="18" charset="0"/>
              </a:rPr>
              <a:t>Encapsulation </a:t>
            </a:r>
            <a:endParaRPr lang="en-US" altLang="en-US" sz="2600" spc="-10" dirty="0" smtClean="0">
              <a:solidFill>
                <a:srgbClr val="00B050"/>
              </a:solidFill>
              <a:latin typeface="Times New Roman" panose="02020603050405020304" pitchFamily="18" charset="0"/>
              <a:cs typeface="Times New Roman" panose="02020603050405020304" pitchFamily="18" charset="0"/>
            </a:endParaRPr>
          </a:p>
          <a:p>
            <a:pPr lvl="0" algn="just" eaLnBrk="0" fontAlgn="base" hangingPunct="0">
              <a:lnSpc>
                <a:spcPct val="100000"/>
              </a:lnSpc>
              <a:spcBef>
                <a:spcPct val="0"/>
              </a:spcBef>
              <a:spcAft>
                <a:spcPct val="0"/>
              </a:spcAft>
              <a:buFont typeface="Wingdings" panose="05000000000000000000" pitchFamily="2" charset="2"/>
              <a:buChar char="q"/>
            </a:pPr>
            <a:r>
              <a:rPr lang="en-IN" sz="2400" dirty="0" smtClean="0">
                <a:solidFill>
                  <a:srgbClr val="C00000"/>
                </a:solidFill>
                <a:latin typeface="Times New Roman" panose="02020603050405020304" pitchFamily="18" charset="0"/>
                <a:cs typeface="Times New Roman" panose="02020603050405020304" pitchFamily="18" charset="0"/>
              </a:rPr>
              <a:t> </a:t>
            </a:r>
            <a:r>
              <a:rPr lang="en-IN" sz="2400" i="1" dirty="0" smtClean="0">
                <a:solidFill>
                  <a:srgbClr val="C00000"/>
                </a:solidFill>
                <a:latin typeface="Times New Roman" panose="02020603050405020304" pitchFamily="18" charset="0"/>
                <a:cs typeface="Times New Roman" panose="02020603050405020304" pitchFamily="18" charset="0"/>
              </a:rPr>
              <a:t>Modularity</a:t>
            </a:r>
            <a:endParaRPr lang="en-IN" sz="2400" i="1" dirty="0">
              <a:solidFill>
                <a:srgbClr val="C00000"/>
              </a:solidFill>
              <a:latin typeface="Times New Roman" panose="02020603050405020304" pitchFamily="18" charset="0"/>
              <a:cs typeface="Times New Roman" panose="02020603050405020304" pitchFamily="18" charset="0"/>
            </a:endParaRPr>
          </a:p>
          <a:p>
            <a:pPr lvl="0" algn="just" eaLnBrk="0" fontAlgn="base" hangingPunct="0">
              <a:lnSpc>
                <a:spcPct val="100000"/>
              </a:lnSpc>
              <a:spcBef>
                <a:spcPct val="0"/>
              </a:spcBef>
              <a:spcAft>
                <a:spcPct val="0"/>
              </a:spcAft>
              <a:buFont typeface="Wingdings" panose="05000000000000000000" pitchFamily="2" charset="2"/>
              <a:buChar char="q"/>
            </a:pPr>
            <a:r>
              <a:rPr lang="en-US" altLang="en-US" sz="2400" i="1" spc="-10" dirty="0" smtClean="0">
                <a:solidFill>
                  <a:srgbClr val="C00000"/>
                </a:solidFill>
                <a:latin typeface="Times New Roman" panose="02020603050405020304" pitchFamily="18" charset="0"/>
                <a:cs typeface="Times New Roman" panose="02020603050405020304" pitchFamily="18" charset="0"/>
              </a:rPr>
              <a:t> </a:t>
            </a:r>
            <a:r>
              <a:rPr lang="en-IN" sz="2400" i="1" dirty="0">
                <a:solidFill>
                  <a:srgbClr val="C00000"/>
                </a:solidFill>
                <a:latin typeface="Times New Roman" panose="02020603050405020304" pitchFamily="18" charset="0"/>
                <a:cs typeface="Times New Roman" panose="02020603050405020304" pitchFamily="18" charset="0"/>
              </a:rPr>
              <a:t>Dynamic </a:t>
            </a:r>
            <a:r>
              <a:rPr lang="en-IN" sz="2400" i="1" dirty="0" smtClean="0">
                <a:solidFill>
                  <a:srgbClr val="C00000"/>
                </a:solidFill>
                <a:latin typeface="Times New Roman" panose="02020603050405020304" pitchFamily="18" charset="0"/>
                <a:cs typeface="Times New Roman" panose="02020603050405020304" pitchFamily="18" charset="0"/>
              </a:rPr>
              <a:t>Binding</a:t>
            </a:r>
          </a:p>
          <a:p>
            <a:pPr lvl="0" algn="just" eaLnBrk="0" fontAlgn="base" hangingPunct="0">
              <a:lnSpc>
                <a:spcPct val="100000"/>
              </a:lnSpc>
              <a:spcBef>
                <a:spcPct val="0"/>
              </a:spcBef>
              <a:spcAft>
                <a:spcPct val="0"/>
              </a:spcAft>
              <a:buFont typeface="Wingdings" panose="05000000000000000000" pitchFamily="2" charset="2"/>
              <a:buChar char="q"/>
            </a:pPr>
            <a:r>
              <a:rPr lang="en-US" altLang="en-US" sz="2400" i="1" spc="-10" dirty="0">
                <a:solidFill>
                  <a:srgbClr val="C00000"/>
                </a:solidFill>
                <a:latin typeface="Times New Roman" panose="02020603050405020304" pitchFamily="18" charset="0"/>
                <a:cs typeface="Times New Roman" panose="02020603050405020304" pitchFamily="18" charset="0"/>
              </a:rPr>
              <a:t> </a:t>
            </a:r>
            <a:r>
              <a:rPr lang="en-IN" sz="2400" i="1" dirty="0">
                <a:solidFill>
                  <a:srgbClr val="C00000"/>
                </a:solidFill>
                <a:latin typeface="Times New Roman" panose="02020603050405020304" pitchFamily="18" charset="0"/>
                <a:cs typeface="Times New Roman" panose="02020603050405020304" pitchFamily="18" charset="0"/>
              </a:rPr>
              <a:t>Message </a:t>
            </a:r>
            <a:r>
              <a:rPr lang="en-IN" sz="2400" i="1" dirty="0" smtClean="0">
                <a:solidFill>
                  <a:srgbClr val="C00000"/>
                </a:solidFill>
                <a:latin typeface="Times New Roman" panose="02020603050405020304" pitchFamily="18" charset="0"/>
                <a:cs typeface="Times New Roman" panose="02020603050405020304" pitchFamily="18" charset="0"/>
              </a:rPr>
              <a:t>Passing</a:t>
            </a:r>
          </a:p>
          <a:p>
            <a:pPr lvl="0" algn="just" eaLnBrk="0" fontAlgn="base" hangingPunct="0">
              <a:lnSpc>
                <a:spcPct val="100000"/>
              </a:lnSpc>
              <a:spcBef>
                <a:spcPct val="0"/>
              </a:spcBef>
              <a:spcAft>
                <a:spcPct val="0"/>
              </a:spcAft>
              <a:buFont typeface="Wingdings" panose="05000000000000000000" pitchFamily="2" charset="2"/>
              <a:buChar char="q"/>
            </a:pPr>
            <a:r>
              <a:rPr lang="en-US" altLang="en-US" sz="2400" i="1" spc="-10" dirty="0">
                <a:solidFill>
                  <a:srgbClr val="C00000"/>
                </a:solidFill>
                <a:latin typeface="Times New Roman" panose="02020603050405020304" pitchFamily="18" charset="0"/>
                <a:cs typeface="Times New Roman" panose="02020603050405020304" pitchFamily="18" charset="0"/>
              </a:rPr>
              <a:t> </a:t>
            </a:r>
            <a:r>
              <a:rPr lang="en-IN" sz="2400" i="1" dirty="0">
                <a:solidFill>
                  <a:srgbClr val="C00000"/>
                </a:solidFill>
                <a:latin typeface="Times New Roman" panose="02020603050405020304" pitchFamily="18" charset="0"/>
                <a:cs typeface="Times New Roman" panose="02020603050405020304" pitchFamily="18" charset="0"/>
              </a:rPr>
              <a:t>Data Hiding</a:t>
            </a:r>
            <a:endParaRPr lang="en-US" altLang="en-US" sz="2600" i="1" spc="-10" dirty="0">
              <a:solidFill>
                <a:srgbClr val="C0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1690688"/>
            <a:ext cx="5305425" cy="4086225"/>
          </a:xfrm>
          <a:prstGeom prst="rect">
            <a:avLst/>
          </a:prstGeom>
          <a:effectLst>
            <a:glow rad="63500">
              <a:schemeClr val="accent2">
                <a:satMod val="175000"/>
                <a:alpha val="40000"/>
              </a:schemeClr>
            </a:glow>
          </a:effectLst>
        </p:spPr>
      </p:pic>
      <p:sp>
        <p:nvSpPr>
          <p:cNvPr id="3" name="Rectangle 2"/>
          <p:cNvSpPr/>
          <p:nvPr/>
        </p:nvSpPr>
        <p:spPr>
          <a:xfrm>
            <a:off x="990600" y="1973208"/>
            <a:ext cx="2476500" cy="892552"/>
          </a:xfrm>
          <a:prstGeom prst="rect">
            <a:avLst/>
          </a:prstGeom>
          <a:ln>
            <a:solidFill>
              <a:schemeClr val="tx1">
                <a:lumMod val="95000"/>
                <a:lumOff val="5000"/>
              </a:schemeClr>
            </a:solidFill>
          </a:ln>
        </p:spPr>
        <p:txBody>
          <a:bodyPr wrap="square">
            <a:spAutoFit/>
          </a:bodyPr>
          <a:lstStyle/>
          <a:p>
            <a:pPr marL="457200" lvl="0" indent="-457200" algn="just" eaLnBrk="0" fontAlgn="base" hangingPunct="0">
              <a:spcBef>
                <a:spcPct val="0"/>
              </a:spcBef>
              <a:spcAft>
                <a:spcPct val="0"/>
              </a:spcAft>
              <a:buFont typeface="Arial" panose="020B0604020202020204" pitchFamily="34" charset="0"/>
              <a:buChar char="•"/>
            </a:pPr>
            <a:r>
              <a:rPr lang="en-US" altLang="en-US" sz="2600" spc="-10" dirty="0" smtClean="0">
                <a:latin typeface="Times New Roman" panose="02020603050405020304" pitchFamily="18" charset="0"/>
                <a:cs typeface="Times New Roman" panose="02020603050405020304" pitchFamily="18" charset="0"/>
              </a:rPr>
              <a:t>Object</a:t>
            </a:r>
            <a:endParaRPr lang="en-US" altLang="en-US" sz="2600" spc="-10" dirty="0">
              <a:latin typeface="Times New Roman" panose="02020603050405020304" pitchFamily="18" charset="0"/>
              <a:cs typeface="Times New Roman" panose="02020603050405020304" pitchFamily="18" charset="0"/>
            </a:endParaRPr>
          </a:p>
          <a:p>
            <a:pPr marL="457200" indent="-457200" algn="just" eaLnBrk="0" fontAlgn="base" hangingPunct="0">
              <a:lnSpc>
                <a:spcPct val="100000"/>
              </a:lnSpc>
              <a:spcBef>
                <a:spcPct val="0"/>
              </a:spcBef>
              <a:spcAft>
                <a:spcPct val="0"/>
              </a:spcAft>
              <a:buFont typeface="Arial" panose="020B0604020202020204" pitchFamily="34" charset="0"/>
              <a:buChar char="•"/>
            </a:pPr>
            <a:r>
              <a:rPr lang="en-US" altLang="en-US" sz="2600" spc="-10" dirty="0" smtClean="0">
                <a:latin typeface="Times New Roman" panose="02020603050405020304" pitchFamily="18" charset="0"/>
                <a:cs typeface="Times New Roman" panose="02020603050405020304" pitchFamily="18" charset="0"/>
              </a:rPr>
              <a:t>Class </a:t>
            </a:r>
            <a:endParaRPr lang="en-US" altLang="en-US" sz="2600" spc="-1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068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73496"/>
            <a:ext cx="10972800" cy="5955904"/>
          </a:xfrm>
        </p:spPr>
        <p:txBody>
          <a:bodyPr>
            <a:normAutofit/>
          </a:bodyPr>
          <a:lstStyle/>
          <a:p>
            <a:pPr marL="0" indent="0" algn="just">
              <a:lnSpc>
                <a:spcPct val="100000"/>
              </a:lnSpc>
              <a:buNone/>
            </a:pPr>
            <a:r>
              <a:rPr lang="en-IN" sz="2400" b="1" u="sng" dirty="0" smtClean="0">
                <a:solidFill>
                  <a:srgbClr val="7030A0"/>
                </a:solidFill>
                <a:latin typeface="Times New Roman" panose="02020603050405020304" pitchFamily="18" charset="0"/>
                <a:cs typeface="Times New Roman" panose="02020603050405020304" pitchFamily="18" charset="0"/>
              </a:rPr>
              <a:t>Object</a:t>
            </a:r>
            <a:r>
              <a:rPr lang="en-IN" sz="2400" b="1" u="sng" dirty="0" smtClean="0">
                <a:latin typeface="Times New Roman" panose="02020603050405020304" pitchFamily="18" charset="0"/>
                <a:cs typeface="Times New Roman" panose="02020603050405020304" pitchFamily="18" charset="0"/>
              </a:rPr>
              <a:t> </a:t>
            </a:r>
          </a:p>
          <a:p>
            <a:pPr algn="just">
              <a:lnSpc>
                <a:spcPct val="100000"/>
              </a:lnSpc>
            </a:pPr>
            <a:r>
              <a:rPr lang="en-US" sz="2400" dirty="0" smtClean="0">
                <a:latin typeface="Times New Roman" panose="02020603050405020304" pitchFamily="18" charset="0"/>
                <a:cs typeface="Times New Roman" panose="02020603050405020304" pitchFamily="18" charset="0"/>
              </a:rPr>
              <a:t>Any </a:t>
            </a:r>
            <a:r>
              <a:rPr lang="en-US" sz="2400" dirty="0">
                <a:latin typeface="Times New Roman" panose="02020603050405020304" pitchFamily="18" charset="0"/>
                <a:cs typeface="Times New Roman" panose="02020603050405020304" pitchFamily="18" charset="0"/>
              </a:rPr>
              <a:t>entity that has </a:t>
            </a:r>
            <a:r>
              <a:rPr lang="en-US" sz="2400" b="1" i="1" dirty="0">
                <a:solidFill>
                  <a:srgbClr val="C00000"/>
                </a:solidFill>
                <a:latin typeface="Times New Roman" panose="02020603050405020304" pitchFamily="18" charset="0"/>
                <a:cs typeface="Times New Roman" panose="02020603050405020304" pitchFamily="18" charset="0"/>
              </a:rPr>
              <a:t>state and behavior </a:t>
            </a:r>
            <a:r>
              <a:rPr lang="en-US" sz="2400" dirty="0">
                <a:latin typeface="Times New Roman" panose="02020603050405020304" pitchFamily="18" charset="0"/>
                <a:cs typeface="Times New Roman" panose="02020603050405020304" pitchFamily="18" charset="0"/>
              </a:rPr>
              <a:t>is known as an object. </a:t>
            </a:r>
            <a:endParaRPr lang="en-US" sz="2400" dirty="0" smtClean="0">
              <a:latin typeface="Times New Roman" panose="02020603050405020304" pitchFamily="18" charset="0"/>
              <a:cs typeface="Times New Roman" panose="02020603050405020304" pitchFamily="18" charset="0"/>
            </a:endParaRPr>
          </a:p>
          <a:p>
            <a:pPr algn="just">
              <a:lnSpc>
                <a:spcPct val="100000"/>
              </a:lnSpc>
            </a:pPr>
            <a:r>
              <a:rPr lang="en-US" sz="2400" b="1" dirty="0" smtClean="0">
                <a:solidFill>
                  <a:schemeClr val="accent6">
                    <a:lumMod val="75000"/>
                  </a:schemeClr>
                </a:solidFill>
                <a:latin typeface="Times New Roman" panose="02020603050405020304" pitchFamily="18" charset="0"/>
                <a:cs typeface="Times New Roman" panose="02020603050405020304" pitchFamily="18" charset="0"/>
              </a:rPr>
              <a:t>Example</a:t>
            </a:r>
            <a:r>
              <a:rPr lang="en-US" sz="2400" b="1" dirty="0">
                <a:solidFill>
                  <a:schemeClr val="accent6">
                    <a:lumMod val="75000"/>
                  </a:schemeClr>
                </a:solidFill>
                <a:latin typeface="Times New Roman" panose="02020603050405020304" pitchFamily="18" charset="0"/>
                <a:cs typeface="Times New Roman" panose="02020603050405020304" pitchFamily="18" charset="0"/>
              </a:rPr>
              <a:t>:</a:t>
            </a:r>
            <a:r>
              <a:rPr lang="en-US" sz="2400" b="1" dirty="0" smtClean="0">
                <a:solidFill>
                  <a:schemeClr val="accent6">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chair, pen, table, keyboard, bike, etc. </a:t>
            </a:r>
            <a:endParaRPr lang="en-US" sz="2400" dirty="0" smtClean="0">
              <a:latin typeface="Times New Roman" panose="02020603050405020304" pitchFamily="18" charset="0"/>
              <a:cs typeface="Times New Roman" panose="02020603050405020304" pitchFamily="18" charset="0"/>
            </a:endParaRPr>
          </a:p>
          <a:p>
            <a:pPr algn="just">
              <a:lnSpc>
                <a:spcPct val="100000"/>
              </a:lnSpc>
            </a:pPr>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can be physical or logical.</a:t>
            </a:r>
          </a:p>
          <a:p>
            <a:pPr algn="just">
              <a:lnSpc>
                <a:spcPct val="100000"/>
              </a:lnSpc>
            </a:pPr>
            <a:r>
              <a:rPr lang="en-US" sz="2400" dirty="0">
                <a:latin typeface="Times New Roman" panose="02020603050405020304" pitchFamily="18" charset="0"/>
                <a:cs typeface="Times New Roman" panose="02020603050405020304" pitchFamily="18" charset="0"/>
              </a:rPr>
              <a:t>An Object can be </a:t>
            </a:r>
            <a:r>
              <a:rPr lang="en-US" sz="2400" b="1" dirty="0">
                <a:latin typeface="Times New Roman" panose="02020603050405020304" pitchFamily="18" charset="0"/>
                <a:cs typeface="Times New Roman" panose="02020603050405020304" pitchFamily="18" charset="0"/>
              </a:rPr>
              <a:t>defined as an instance of a class</a:t>
            </a:r>
            <a:r>
              <a:rPr lang="en-US" sz="2400" dirty="0">
                <a:latin typeface="Times New Roman" panose="02020603050405020304" pitchFamily="18" charset="0"/>
                <a:cs typeface="Times New Roman" panose="02020603050405020304" pitchFamily="18" charset="0"/>
              </a:rPr>
              <a:t>. An object contains an address and takes up some space in memory. </a:t>
            </a:r>
            <a:endParaRPr lang="en-US" sz="2400" dirty="0" smtClean="0">
              <a:latin typeface="Times New Roman" panose="02020603050405020304" pitchFamily="18" charset="0"/>
              <a:cs typeface="Times New Roman" panose="02020603050405020304" pitchFamily="18" charset="0"/>
            </a:endParaRPr>
          </a:p>
          <a:p>
            <a:pPr algn="just">
              <a:lnSpc>
                <a:spcPct val="100000"/>
              </a:lnSpc>
            </a:pPr>
            <a:r>
              <a:rPr lang="en-US" sz="2400" b="1" dirty="0" smtClean="0">
                <a:solidFill>
                  <a:srgbClr val="0070C0"/>
                </a:solidFill>
                <a:latin typeface="Times New Roman" panose="02020603050405020304" pitchFamily="18" charset="0"/>
                <a:cs typeface="Times New Roman" panose="02020603050405020304" pitchFamily="18" charset="0"/>
              </a:rPr>
              <a:t>Example</a:t>
            </a:r>
            <a:r>
              <a:rPr lang="en-US" sz="2400" b="1" dirty="0">
                <a:solidFill>
                  <a:srgbClr val="0070C0"/>
                </a:solidFill>
                <a:latin typeface="Times New Roman" panose="02020603050405020304" pitchFamily="18" charset="0"/>
                <a:cs typeface="Times New Roman" panose="02020603050405020304" pitchFamily="18" charset="0"/>
              </a:rPr>
              <a:t>:</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dog is an object because it has states like color, name, breed, etc. as well as behaviors like wagging the tail, barking, eating, etc</a:t>
            </a:r>
            <a:r>
              <a:rPr lang="en-US" sz="2400" dirty="0" smtClean="0">
                <a:latin typeface="Times New Roman" panose="02020603050405020304" pitchFamily="18" charset="0"/>
                <a:cs typeface="Times New Roman" panose="02020603050405020304" pitchFamily="18" charset="0"/>
              </a:rPr>
              <a:t>.</a:t>
            </a:r>
          </a:p>
          <a:p>
            <a:pPr marL="0" indent="0">
              <a:buNone/>
            </a:pPr>
            <a:r>
              <a:rPr lang="en-US" sz="2400" b="1" u="sng" dirty="0">
                <a:solidFill>
                  <a:srgbClr val="7030A0"/>
                </a:solidFill>
                <a:latin typeface="Times New Roman" panose="02020603050405020304" pitchFamily="18" charset="0"/>
                <a:cs typeface="Times New Roman" panose="02020603050405020304" pitchFamily="18" charset="0"/>
              </a:rPr>
              <a:t>Class</a:t>
            </a:r>
          </a:p>
          <a:p>
            <a:r>
              <a:rPr lang="en-US" sz="2400" dirty="0">
                <a:latin typeface="Times New Roman" panose="02020603050405020304" pitchFamily="18" charset="0"/>
                <a:cs typeface="Times New Roman" panose="02020603050405020304" pitchFamily="18" charset="0"/>
              </a:rPr>
              <a:t>Collection of objects is called class. It is a logical entity</a:t>
            </a:r>
            <a:r>
              <a:rPr lang="en-US" sz="2400" dirty="0" smtClean="0">
                <a:latin typeface="Times New Roman" panose="02020603050405020304" pitchFamily="18" charset="0"/>
                <a:cs typeface="Times New Roman" panose="02020603050405020304" pitchFamily="18" charset="0"/>
              </a:rPr>
              <a:t>. </a:t>
            </a:r>
          </a:p>
          <a:p>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class can also be defined as a blueprint from which you can create an individual object. Class doesn't consume any space</a:t>
            </a:r>
            <a:r>
              <a:rPr lang="en-US" sz="2400" dirty="0"/>
              <a:t>.</a:t>
            </a:r>
          </a:p>
          <a:p>
            <a:pPr algn="just">
              <a:lnSpc>
                <a:spcPct val="100000"/>
              </a:lnSpc>
            </a:pPr>
            <a:endParaRPr lang="en-US" sz="2400" dirty="0">
              <a:latin typeface="Times New Roman" panose="02020603050405020304" pitchFamily="18" charset="0"/>
              <a:cs typeface="Times New Roman" panose="02020603050405020304" pitchFamily="18" charset="0"/>
            </a:endParaRPr>
          </a:p>
          <a:p>
            <a:endParaRPr lang="en-IN" b="1" dirty="0"/>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7800" y="228600"/>
            <a:ext cx="2362200" cy="2362200"/>
          </a:xfrm>
          <a:prstGeom prst="rect">
            <a:avLst/>
          </a:prstGeom>
        </p:spPr>
      </p:pic>
    </p:spTree>
    <p:extLst>
      <p:ext uri="{BB962C8B-B14F-4D97-AF65-F5344CB8AC3E}">
        <p14:creationId xmlns:p14="http://schemas.microsoft.com/office/powerpoint/2010/main" val="382303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lasses and Objects"/>
          <p:cNvPicPr>
            <a:picLocks noChangeAspect="1" noChangeArrowheads="1"/>
          </p:cNvPicPr>
          <p:nvPr/>
        </p:nvPicPr>
        <p:blipFill rotWithShape="1">
          <a:blip r:embed="rId2">
            <a:extLst>
              <a:ext uri="{28A0092B-C50C-407E-A947-70E740481C1C}">
                <a14:useLocalDpi xmlns:a14="http://schemas.microsoft.com/office/drawing/2010/main" val="0"/>
              </a:ext>
            </a:extLst>
          </a:blip>
          <a:srcRect b="11806"/>
          <a:stretch/>
        </p:blipFill>
        <p:spPr bwMode="auto">
          <a:xfrm>
            <a:off x="2057400" y="838200"/>
            <a:ext cx="7924800" cy="5105400"/>
          </a:xfrm>
          <a:prstGeom prst="rect">
            <a:avLst/>
          </a:prstGeom>
          <a:noFill/>
          <a:scene3d>
            <a:camera prst="orthographicFront"/>
            <a:lightRig rig="threePt" dir="t"/>
          </a:scene3d>
          <a:sp3d>
            <a:bevelT prst="relaxedInset"/>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9503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914400"/>
            <a:ext cx="10515600" cy="1676400"/>
          </a:xfrm>
        </p:spPr>
        <p:txBody>
          <a:bodyPr/>
          <a:lstStyle/>
          <a:p>
            <a:pPr marL="0" indent="0">
              <a:buNone/>
            </a:pPr>
            <a:r>
              <a:rPr lang="en-US" sz="2400" b="1" u="sng" dirty="0">
                <a:solidFill>
                  <a:srgbClr val="7030A0"/>
                </a:solidFill>
                <a:latin typeface="Times New Roman" panose="02020603050405020304" pitchFamily="18" charset="0"/>
                <a:cs typeface="Times New Roman" panose="02020603050405020304" pitchFamily="18" charset="0"/>
              </a:rPr>
              <a:t>Inheritance</a:t>
            </a:r>
          </a:p>
          <a:p>
            <a:pPr algn="just">
              <a:lnSpc>
                <a:spcPct val="100000"/>
              </a:lnSpc>
            </a:pPr>
            <a:r>
              <a:rPr lang="en-US" sz="2000" dirty="0">
                <a:latin typeface="Times New Roman" panose="02020603050405020304" pitchFamily="18" charset="0"/>
                <a:cs typeface="Times New Roman" panose="02020603050405020304" pitchFamily="18" charset="0"/>
              </a:rPr>
              <a:t>When one object acquires all the properties and behaviors of a parent object, it is known as inheritance. It provides code reusability. It is used to achieve runtime polymorphism.</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200" y="3124200"/>
            <a:ext cx="2720340" cy="2667000"/>
          </a:xfrm>
          <a:prstGeom prst="rect">
            <a:avLst/>
          </a:prstGeom>
        </p:spPr>
      </p:pic>
      <p:sp>
        <p:nvSpPr>
          <p:cNvPr id="5" name="Content Placeholder 2"/>
          <p:cNvSpPr txBox="1">
            <a:spLocks/>
          </p:cNvSpPr>
          <p:nvPr/>
        </p:nvSpPr>
        <p:spPr>
          <a:xfrm>
            <a:off x="685800" y="2209800"/>
            <a:ext cx="8534400" cy="4038600"/>
          </a:xfrm>
          <a:prstGeom prst="rect">
            <a:avLst/>
          </a:prstGeom>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N" sz="7400" b="1" u="sng" dirty="0">
                <a:solidFill>
                  <a:srgbClr val="7030A0"/>
                </a:solidFill>
                <a:latin typeface="Times New Roman" panose="02020603050405020304" pitchFamily="18" charset="0"/>
                <a:cs typeface="Times New Roman" panose="02020603050405020304" pitchFamily="18" charset="0"/>
              </a:rPr>
              <a:t>Polymorphism</a:t>
            </a:r>
          </a:p>
          <a:p>
            <a:pPr algn="just">
              <a:lnSpc>
                <a:spcPct val="120000"/>
              </a:lnSpc>
            </a:pPr>
            <a:r>
              <a:rPr lang="en-US" sz="6200" dirty="0">
                <a:latin typeface="Times New Roman" panose="02020603050405020304" pitchFamily="18" charset="0"/>
                <a:cs typeface="Times New Roman" panose="02020603050405020304" pitchFamily="18" charset="0"/>
              </a:rPr>
              <a:t>If one task is performed in different ways, it is known as polymorphism. </a:t>
            </a:r>
          </a:p>
          <a:p>
            <a:pPr algn="just">
              <a:lnSpc>
                <a:spcPct val="120000"/>
              </a:lnSpc>
            </a:pPr>
            <a:r>
              <a:rPr lang="en-US" sz="6200" dirty="0">
                <a:latin typeface="Times New Roman" panose="02020603050405020304" pitchFamily="18" charset="0"/>
                <a:cs typeface="Times New Roman" panose="02020603050405020304" pitchFamily="18" charset="0"/>
              </a:rPr>
              <a:t>For example: to convince the customer differently, to draw something, for example, shape, triangle, rectangle, etc. </a:t>
            </a:r>
          </a:p>
          <a:p>
            <a:pPr algn="just">
              <a:lnSpc>
                <a:spcPct val="120000"/>
              </a:lnSpc>
            </a:pPr>
            <a:r>
              <a:rPr lang="en-US" sz="6200" dirty="0">
                <a:latin typeface="Times New Roman" panose="02020603050405020304" pitchFamily="18" charset="0"/>
                <a:cs typeface="Times New Roman" panose="02020603050405020304" pitchFamily="18" charset="0"/>
              </a:rPr>
              <a:t>In Java, we use </a:t>
            </a:r>
            <a:r>
              <a:rPr lang="en-US" sz="6200" b="1" i="1" dirty="0">
                <a:latin typeface="Times New Roman" panose="02020603050405020304" pitchFamily="18" charset="0"/>
                <a:cs typeface="Times New Roman" panose="02020603050405020304" pitchFamily="18" charset="0"/>
              </a:rPr>
              <a:t>method overloading and method overriding </a:t>
            </a:r>
            <a:r>
              <a:rPr lang="en-US" sz="6200" dirty="0">
                <a:latin typeface="Times New Roman" panose="02020603050405020304" pitchFamily="18" charset="0"/>
                <a:cs typeface="Times New Roman" panose="02020603050405020304" pitchFamily="18" charset="0"/>
              </a:rPr>
              <a:t>to achieve polymorphism.</a:t>
            </a:r>
          </a:p>
          <a:p>
            <a:pPr algn="just">
              <a:lnSpc>
                <a:spcPct val="120000"/>
              </a:lnSpc>
            </a:pPr>
            <a:r>
              <a:rPr lang="en-US" sz="6200" dirty="0">
                <a:latin typeface="Times New Roman" panose="02020603050405020304" pitchFamily="18" charset="0"/>
                <a:cs typeface="Times New Roman" panose="02020603050405020304" pitchFamily="18" charset="0"/>
              </a:rPr>
              <a:t>Another example can be </a:t>
            </a:r>
            <a:r>
              <a:rPr lang="en-US" sz="6200" b="1" i="1" dirty="0">
                <a:latin typeface="Times New Roman" panose="02020603050405020304" pitchFamily="18" charset="0"/>
                <a:cs typeface="Times New Roman" panose="02020603050405020304" pitchFamily="18" charset="0"/>
              </a:rPr>
              <a:t>to speak something</a:t>
            </a:r>
            <a:r>
              <a:rPr lang="en-US" sz="6200" dirty="0">
                <a:latin typeface="Times New Roman" panose="02020603050405020304" pitchFamily="18" charset="0"/>
                <a:cs typeface="Times New Roman" panose="02020603050405020304" pitchFamily="18" charset="0"/>
              </a:rPr>
              <a:t>; for example, a cat speaks meow, dog </a:t>
            </a:r>
            <a:r>
              <a:rPr lang="en-US" sz="6200" dirty="0" smtClean="0">
                <a:latin typeface="Times New Roman" panose="02020603050405020304" pitchFamily="18" charset="0"/>
                <a:cs typeface="Times New Roman" panose="02020603050405020304" pitchFamily="18" charset="0"/>
              </a:rPr>
              <a:t>barks, </a:t>
            </a:r>
            <a:r>
              <a:rPr lang="en-US" sz="6200" dirty="0">
                <a:latin typeface="Times New Roman" panose="02020603050405020304" pitchFamily="18" charset="0"/>
                <a:cs typeface="Times New Roman" panose="02020603050405020304" pitchFamily="18" charset="0"/>
              </a:rPr>
              <a:t>woof, etc.</a:t>
            </a:r>
          </a:p>
          <a:p>
            <a:pPr algn="just">
              <a:lnSpc>
                <a:spcPct val="120000"/>
              </a:lnSpc>
            </a:pPr>
            <a:r>
              <a:rPr lang="en-US" sz="6200" dirty="0">
                <a:latin typeface="Times New Roman" panose="02020603050405020304" pitchFamily="18" charset="0"/>
                <a:cs typeface="Times New Roman" panose="02020603050405020304" pitchFamily="18" charset="0"/>
              </a:rPr>
              <a:t>A person at the same time can have different characteristics. </a:t>
            </a:r>
            <a:r>
              <a:rPr lang="en-US" sz="6200" dirty="0" smtClean="0">
                <a:latin typeface="Times New Roman" panose="02020603050405020304" pitchFamily="18" charset="0"/>
                <a:cs typeface="Times New Roman" panose="02020603050405020304" pitchFamily="18" charset="0"/>
              </a:rPr>
              <a:t>Like </a:t>
            </a:r>
            <a:r>
              <a:rPr lang="en-US" sz="6200" dirty="0">
                <a:latin typeface="Times New Roman" panose="02020603050405020304" pitchFamily="18" charset="0"/>
                <a:cs typeface="Times New Roman" panose="02020603050405020304" pitchFamily="18" charset="0"/>
              </a:rPr>
              <a:t>a man at the same time is a father, a husband, an employee. </a:t>
            </a:r>
            <a:r>
              <a:rPr lang="en-US" sz="6200" dirty="0" smtClean="0">
                <a:latin typeface="Times New Roman" panose="02020603050405020304" pitchFamily="18" charset="0"/>
                <a:cs typeface="Times New Roman" panose="02020603050405020304" pitchFamily="18" charset="0"/>
              </a:rPr>
              <a:t>So </a:t>
            </a:r>
            <a:r>
              <a:rPr lang="en-US" sz="6200" dirty="0">
                <a:latin typeface="Times New Roman" panose="02020603050405020304" pitchFamily="18" charset="0"/>
                <a:cs typeface="Times New Roman" panose="02020603050405020304" pitchFamily="18" charset="0"/>
              </a:rPr>
              <a:t>the same person posses different behavior in different situations. </a:t>
            </a:r>
            <a:r>
              <a:rPr lang="en-US" sz="6200" dirty="0" smtClean="0">
                <a:latin typeface="Times New Roman" panose="02020603050405020304" pitchFamily="18" charset="0"/>
                <a:cs typeface="Times New Roman" panose="02020603050405020304" pitchFamily="18" charset="0"/>
              </a:rPr>
              <a:t>This </a:t>
            </a:r>
            <a:r>
              <a:rPr lang="en-US" sz="6200" dirty="0">
                <a:latin typeface="Times New Roman" panose="02020603050405020304" pitchFamily="18" charset="0"/>
                <a:cs typeface="Times New Roman" panose="02020603050405020304" pitchFamily="18" charset="0"/>
              </a:rPr>
              <a:t>is called polymorphism.</a:t>
            </a:r>
          </a:p>
        </p:txBody>
      </p:sp>
    </p:spTree>
    <p:extLst>
      <p:ext uri="{BB962C8B-B14F-4D97-AF65-F5344CB8AC3E}">
        <p14:creationId xmlns:p14="http://schemas.microsoft.com/office/powerpoint/2010/main" val="231803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609676"/>
            <a:ext cx="4264661" cy="690574"/>
          </a:xfrm>
          <a:prstGeom prst="rect">
            <a:avLst/>
          </a:prstGeom>
        </p:spPr>
        <p:txBody>
          <a:bodyPr vert="horz" wrap="square" lIns="0" tIns="13335" rIns="0" bIns="0" rtlCol="0">
            <a:spAutoFit/>
          </a:bodyPr>
          <a:lstStyle/>
          <a:p>
            <a:pPr marL="12700">
              <a:lnSpc>
                <a:spcPct val="100000"/>
              </a:lnSpc>
              <a:spcBef>
                <a:spcPts val="105"/>
              </a:spcBef>
            </a:pPr>
            <a:r>
              <a:rPr sz="4400" spc="-10" dirty="0">
                <a:solidFill>
                  <a:srgbClr val="C00000"/>
                </a:solidFill>
                <a:latin typeface="Times New Roman" panose="02020603050405020304" pitchFamily="18" charset="0"/>
                <a:cs typeface="Times New Roman" panose="02020603050405020304" pitchFamily="18" charset="0"/>
              </a:rPr>
              <a:t>Books</a:t>
            </a:r>
            <a:r>
              <a:rPr sz="4400" spc="-45" dirty="0">
                <a:solidFill>
                  <a:srgbClr val="C00000"/>
                </a:solidFill>
                <a:latin typeface="Times New Roman" panose="02020603050405020304" pitchFamily="18" charset="0"/>
                <a:cs typeface="Times New Roman" panose="02020603050405020304" pitchFamily="18" charset="0"/>
              </a:rPr>
              <a:t> </a:t>
            </a:r>
            <a:r>
              <a:rPr sz="4400" spc="-15" dirty="0">
                <a:solidFill>
                  <a:srgbClr val="C00000"/>
                </a:solidFill>
                <a:latin typeface="Times New Roman" panose="02020603050405020304" pitchFamily="18" charset="0"/>
                <a:cs typeface="Times New Roman" panose="02020603050405020304" pitchFamily="18" charset="0"/>
              </a:rPr>
              <a:t>to</a:t>
            </a:r>
            <a:r>
              <a:rPr sz="4400" spc="-50" dirty="0">
                <a:solidFill>
                  <a:srgbClr val="C00000"/>
                </a:solidFill>
                <a:latin typeface="Times New Roman" panose="02020603050405020304" pitchFamily="18" charset="0"/>
                <a:cs typeface="Times New Roman" panose="02020603050405020304" pitchFamily="18" charset="0"/>
              </a:rPr>
              <a:t> </a:t>
            </a:r>
            <a:r>
              <a:rPr sz="4400" spc="-15" dirty="0">
                <a:solidFill>
                  <a:srgbClr val="C00000"/>
                </a:solidFill>
                <a:latin typeface="Times New Roman" panose="02020603050405020304" pitchFamily="18" charset="0"/>
                <a:cs typeface="Times New Roman" panose="02020603050405020304" pitchFamily="18" charset="0"/>
              </a:rPr>
              <a:t>Follow</a:t>
            </a:r>
            <a:endParaRPr sz="4400" dirty="0">
              <a:solidFill>
                <a:srgbClr val="C00000"/>
              </a:solidFill>
              <a:latin typeface="Times New Roman" panose="02020603050405020304" pitchFamily="18" charset="0"/>
              <a:cs typeface="Times New Roman" panose="02020603050405020304" pitchFamily="18" charset="0"/>
            </a:endParaRPr>
          </a:p>
        </p:txBody>
      </p:sp>
      <p:sp>
        <p:nvSpPr>
          <p:cNvPr id="3" name="object 3"/>
          <p:cNvSpPr txBox="1"/>
          <p:nvPr/>
        </p:nvSpPr>
        <p:spPr>
          <a:xfrm>
            <a:off x="1066800" y="1752600"/>
            <a:ext cx="9979660" cy="3442609"/>
          </a:xfrm>
          <a:prstGeom prst="rect">
            <a:avLst/>
          </a:prstGeom>
        </p:spPr>
        <p:txBody>
          <a:bodyPr vert="horz" wrap="square" lIns="0" tIns="56515" rIns="0" bIns="0" rtlCol="0">
            <a:spAutoFit/>
          </a:bodyPr>
          <a:lstStyle/>
          <a:p>
            <a:r>
              <a:rPr lang="en-US" sz="2000" b="1" dirty="0">
                <a:latin typeface="Times New Roman" panose="02020603050405020304" pitchFamily="18" charset="0"/>
                <a:cs typeface="Times New Roman" panose="02020603050405020304" pitchFamily="18" charset="0"/>
              </a:rPr>
              <a:t>Textbook(s)</a:t>
            </a: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i="1" dirty="0" err="1" smtClean="0">
                <a:latin typeface="Times New Roman" panose="02020603050405020304" pitchFamily="18" charset="0"/>
                <a:cs typeface="Times New Roman" panose="02020603050405020304" pitchFamily="18" charset="0"/>
              </a:rPr>
              <a:t>Y.Daniel</a:t>
            </a:r>
            <a:r>
              <a:rPr lang="en-US" sz="2000" i="1" dirty="0" smtClean="0">
                <a:latin typeface="Times New Roman" panose="02020603050405020304" pitchFamily="18" charset="0"/>
                <a:cs typeface="Times New Roman" panose="02020603050405020304" pitchFamily="18" charset="0"/>
              </a:rPr>
              <a:t> Liang, “Introduction to Java Programming”, Tenth Edition, PHI, 2013.</a:t>
            </a:r>
            <a:endParaRPr lang="en-IN"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i="1" dirty="0" smtClean="0">
                <a:latin typeface="Times New Roman" panose="02020603050405020304" pitchFamily="18" charset="0"/>
                <a:cs typeface="Times New Roman" panose="02020603050405020304" pitchFamily="18" charset="0"/>
              </a:rPr>
              <a:t>Grady </a:t>
            </a:r>
            <a:r>
              <a:rPr lang="en-US" sz="2000" i="1" dirty="0" err="1" smtClean="0">
                <a:latin typeface="Times New Roman" panose="02020603050405020304" pitchFamily="18" charset="0"/>
                <a:cs typeface="Times New Roman" panose="02020603050405020304" pitchFamily="18" charset="0"/>
              </a:rPr>
              <a:t>Booch</a:t>
            </a:r>
            <a:r>
              <a:rPr lang="en-US" sz="2000" i="1" dirty="0" smtClean="0">
                <a:latin typeface="Times New Roman" panose="02020603050405020304" pitchFamily="18" charset="0"/>
                <a:cs typeface="Times New Roman" panose="02020603050405020304" pitchFamily="18" charset="0"/>
              </a:rPr>
              <a:t> and Robert A. </a:t>
            </a:r>
            <a:r>
              <a:rPr lang="en-US" sz="2000" i="1" dirty="0" err="1" smtClean="0">
                <a:latin typeface="Times New Roman" panose="02020603050405020304" pitchFamily="18" charset="0"/>
                <a:cs typeface="Times New Roman" panose="02020603050405020304" pitchFamily="18" charset="0"/>
              </a:rPr>
              <a:t>Maksimchuk</a:t>
            </a:r>
            <a:r>
              <a:rPr lang="en-US" sz="2000" i="1" dirty="0" smtClean="0">
                <a:latin typeface="Times New Roman" panose="02020603050405020304" pitchFamily="18" charset="0"/>
                <a:cs typeface="Times New Roman" panose="02020603050405020304" pitchFamily="18" charset="0"/>
              </a:rPr>
              <a:t>, “Object-oriented Analysis and Design with Applications”, Third Edition, Pearson Education, 2009.</a:t>
            </a:r>
          </a:p>
          <a:p>
            <a:endParaRPr lang="en-IN"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Reference(s)</a:t>
            </a: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i="1" dirty="0" err="1">
                <a:latin typeface="Times New Roman" panose="02020603050405020304" pitchFamily="18" charset="0"/>
                <a:cs typeface="Times New Roman" panose="02020603050405020304" pitchFamily="18" charset="0"/>
              </a:rPr>
              <a:t>Naughton</a:t>
            </a:r>
            <a:r>
              <a:rPr lang="en-US" sz="2000" i="1" dirty="0">
                <a:latin typeface="Times New Roman" panose="02020603050405020304" pitchFamily="18" charset="0"/>
                <a:cs typeface="Times New Roman" panose="02020603050405020304" pitchFamily="18" charset="0"/>
              </a:rPr>
              <a:t> P. and </a:t>
            </a:r>
            <a:r>
              <a:rPr lang="en-US" sz="2000" i="1" dirty="0" err="1">
                <a:latin typeface="Times New Roman" panose="02020603050405020304" pitchFamily="18" charset="0"/>
                <a:cs typeface="Times New Roman" panose="02020603050405020304" pitchFamily="18" charset="0"/>
              </a:rPr>
              <a:t>Schildt</a:t>
            </a:r>
            <a:r>
              <a:rPr lang="en-US" sz="2000" i="1" dirty="0">
                <a:latin typeface="Times New Roman" panose="02020603050405020304" pitchFamily="18" charset="0"/>
                <a:cs typeface="Times New Roman" panose="02020603050405020304" pitchFamily="18" charset="0"/>
              </a:rPr>
              <a:t> H., “Java2 Complete Reference”, Eighth Edition, Tata McGraw- Hill, 2011. </a:t>
            </a:r>
            <a:endParaRPr lang="en-US" sz="2000" i="1"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i="1" dirty="0" smtClean="0">
                <a:latin typeface="Times New Roman" panose="02020603050405020304" pitchFamily="18" charset="0"/>
                <a:cs typeface="Times New Roman" panose="02020603050405020304" pitchFamily="18" charset="0"/>
              </a:rPr>
              <a:t>Ali </a:t>
            </a:r>
            <a:r>
              <a:rPr lang="en-US" sz="2000" i="1" dirty="0" err="1">
                <a:latin typeface="Times New Roman" panose="02020603050405020304" pitchFamily="18" charset="0"/>
                <a:cs typeface="Times New Roman" panose="02020603050405020304" pitchFamily="18" charset="0"/>
              </a:rPr>
              <a:t>Bahrami</a:t>
            </a:r>
            <a:r>
              <a:rPr lang="en-US" sz="2000" i="1" dirty="0">
                <a:latin typeface="Times New Roman" panose="02020603050405020304" pitchFamily="18" charset="0"/>
                <a:cs typeface="Times New Roman" panose="02020603050405020304" pitchFamily="18" charset="0"/>
              </a:rPr>
              <a:t>, “Object Oriented Systems Development”, Second Edition, McGraw-Hill,2008.</a:t>
            </a: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i="1" dirty="0">
                <a:latin typeface="Times New Roman" panose="02020603050405020304" pitchFamily="18" charset="0"/>
                <a:cs typeface="Times New Roman" panose="02020603050405020304" pitchFamily="18" charset="0"/>
              </a:rPr>
              <a:t>Jaime Nino, Fredrick A </a:t>
            </a:r>
            <a:r>
              <a:rPr lang="en-US" sz="2000" i="1" dirty="0" err="1">
                <a:latin typeface="Times New Roman" panose="02020603050405020304" pitchFamily="18" charset="0"/>
                <a:cs typeface="Times New Roman" panose="02020603050405020304" pitchFamily="18" charset="0"/>
              </a:rPr>
              <a:t>Hosch</a:t>
            </a:r>
            <a:r>
              <a:rPr lang="en-US" sz="2000" i="1" dirty="0">
                <a:latin typeface="Times New Roman" panose="02020603050405020304" pitchFamily="18" charset="0"/>
                <a:cs typeface="Times New Roman" panose="02020603050405020304" pitchFamily="18" charset="0"/>
              </a:rPr>
              <a:t>, “An Introduction to Programming and Object Oriented Design using Java”, Wiley India Private Limited, 2010.</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25838"/>
            <a:ext cx="10820400" cy="6255962"/>
          </a:xfrm>
        </p:spPr>
        <p:txBody>
          <a:bodyPr>
            <a:normAutofit lnSpcReduction="10000"/>
          </a:bodyPr>
          <a:lstStyle/>
          <a:p>
            <a:pPr marL="0" indent="0">
              <a:lnSpc>
                <a:spcPct val="110000"/>
              </a:lnSpc>
              <a:buNone/>
            </a:pPr>
            <a:r>
              <a:rPr lang="en-US" b="1" u="sng" dirty="0">
                <a:solidFill>
                  <a:srgbClr val="7030A0"/>
                </a:solidFill>
                <a:latin typeface="Times New Roman" panose="02020603050405020304" pitchFamily="18" charset="0"/>
                <a:cs typeface="Times New Roman" panose="02020603050405020304" pitchFamily="18" charset="0"/>
              </a:rPr>
              <a:t>Abstraction</a:t>
            </a:r>
          </a:p>
          <a:p>
            <a:pPr algn="just">
              <a:lnSpc>
                <a:spcPct val="110000"/>
              </a:lnSpc>
            </a:pPr>
            <a:r>
              <a:rPr lang="en-US" sz="2400" b="1" i="1" dirty="0">
                <a:latin typeface="Times New Roman" panose="02020603050405020304" pitchFamily="18" charset="0"/>
                <a:cs typeface="Times New Roman" panose="02020603050405020304" pitchFamily="18" charset="0"/>
              </a:rPr>
              <a:t>Hiding internal details and showing functionality</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known as abstraction. </a:t>
            </a:r>
            <a:endParaRPr lang="en-US" sz="2400" dirty="0" smtClean="0">
              <a:latin typeface="Times New Roman" panose="02020603050405020304" pitchFamily="18" charset="0"/>
              <a:cs typeface="Times New Roman" panose="02020603050405020304" pitchFamily="18" charset="0"/>
            </a:endParaRPr>
          </a:p>
          <a:p>
            <a:pPr marL="0" indent="0" algn="just">
              <a:lnSpc>
                <a:spcPct val="110000"/>
              </a:lnSpc>
              <a:buNone/>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(or)</a:t>
            </a:r>
          </a:p>
          <a:p>
            <a:pPr algn="just">
              <a:lnSpc>
                <a:spcPct val="110000"/>
              </a:lnSpc>
            </a:pPr>
            <a:r>
              <a:rPr lang="en-US" sz="2400" dirty="0" smtClean="0">
                <a:latin typeface="Times New Roman" panose="02020603050405020304" pitchFamily="18" charset="0"/>
                <a:cs typeface="Times New Roman" panose="02020603050405020304" pitchFamily="18" charset="0"/>
              </a:rPr>
              <a:t>It refers </a:t>
            </a:r>
            <a:r>
              <a:rPr lang="en-US" sz="2400" dirty="0">
                <a:latin typeface="Times New Roman" panose="02020603050405020304" pitchFamily="18" charset="0"/>
                <a:cs typeface="Times New Roman" panose="02020603050405020304" pitchFamily="18" charset="0"/>
              </a:rPr>
              <a:t>to providing only essential information about the data to the outside world, hiding the background details or implementation. </a:t>
            </a:r>
          </a:p>
          <a:p>
            <a:pPr marL="0" indent="0" algn="just">
              <a:lnSpc>
                <a:spcPct val="110000"/>
              </a:lnSpc>
              <a:buNone/>
            </a:pPr>
            <a:r>
              <a:rPr lang="en-US" sz="2400" b="1" dirty="0" smtClean="0">
                <a:solidFill>
                  <a:schemeClr val="accent2">
                    <a:lumMod val="50000"/>
                  </a:schemeClr>
                </a:solidFill>
                <a:latin typeface="Times New Roman" panose="02020603050405020304" pitchFamily="18" charset="0"/>
                <a:cs typeface="Times New Roman" panose="02020603050405020304" pitchFamily="18" charset="0"/>
              </a:rPr>
              <a:t>For </a:t>
            </a:r>
            <a:r>
              <a:rPr lang="en-US" sz="2400" b="1" dirty="0">
                <a:solidFill>
                  <a:schemeClr val="accent2">
                    <a:lumMod val="50000"/>
                  </a:schemeClr>
                </a:solidFill>
                <a:latin typeface="Times New Roman" panose="02020603050405020304" pitchFamily="18" charset="0"/>
                <a:cs typeface="Times New Roman" panose="02020603050405020304" pitchFamily="18" charset="0"/>
              </a:rPr>
              <a:t>example </a:t>
            </a:r>
            <a:endParaRPr lang="en-US" sz="2400" b="1" dirty="0" smtClean="0">
              <a:solidFill>
                <a:schemeClr val="accent2">
                  <a:lumMod val="50000"/>
                </a:schemeClr>
              </a:solidFill>
              <a:latin typeface="Times New Roman" panose="02020603050405020304" pitchFamily="18" charset="0"/>
              <a:cs typeface="Times New Roman" panose="02020603050405020304" pitchFamily="18" charset="0"/>
            </a:endParaRPr>
          </a:p>
          <a:p>
            <a:pPr algn="just">
              <a:lnSpc>
                <a:spcPct val="110000"/>
              </a:lnSpc>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 phone call - </a:t>
            </a:r>
            <a:r>
              <a:rPr lang="en-US" sz="2400" dirty="0">
                <a:latin typeface="Times New Roman" panose="02020603050405020304" pitchFamily="18" charset="0"/>
                <a:cs typeface="Times New Roman" panose="02020603050405020304" pitchFamily="18" charset="0"/>
              </a:rPr>
              <a:t>we don't know the internal processing. </a:t>
            </a:r>
            <a:endParaRPr lang="en-US" sz="2400" dirty="0" smtClean="0">
              <a:latin typeface="Times New Roman" panose="02020603050405020304" pitchFamily="18" charset="0"/>
              <a:cs typeface="Times New Roman" panose="02020603050405020304" pitchFamily="18" charset="0"/>
            </a:endParaRPr>
          </a:p>
          <a:p>
            <a:pPr marL="0" indent="0" algn="just">
              <a:lnSpc>
                <a:spcPct val="110000"/>
              </a:lnSpc>
              <a:buNone/>
            </a:pPr>
            <a:endParaRPr lang="en-US" sz="2400" dirty="0">
              <a:latin typeface="Times New Roman" panose="02020603050405020304" pitchFamily="18" charset="0"/>
              <a:cs typeface="Times New Roman" panose="02020603050405020304" pitchFamily="18" charset="0"/>
            </a:endParaRPr>
          </a:p>
          <a:p>
            <a:pPr algn="just">
              <a:lnSpc>
                <a:spcPct val="110000"/>
              </a:lnSpc>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 Man </a:t>
            </a:r>
            <a:r>
              <a:rPr lang="en-US" sz="2400" dirty="0">
                <a:latin typeface="Times New Roman" panose="02020603050405020304" pitchFamily="18" charset="0"/>
                <a:cs typeface="Times New Roman" panose="02020603050405020304" pitchFamily="18" charset="0"/>
              </a:rPr>
              <a:t>driving a </a:t>
            </a:r>
            <a:r>
              <a:rPr lang="en-US" sz="2400" dirty="0" smtClean="0">
                <a:latin typeface="Times New Roman" panose="02020603050405020304" pitchFamily="18" charset="0"/>
                <a:cs typeface="Times New Roman" panose="02020603050405020304" pitchFamily="18" charset="0"/>
              </a:rPr>
              <a:t>car - The </a:t>
            </a:r>
            <a:r>
              <a:rPr lang="en-US" sz="2400" dirty="0">
                <a:latin typeface="Times New Roman" panose="02020603050405020304" pitchFamily="18" charset="0"/>
                <a:cs typeface="Times New Roman" panose="02020603050405020304" pitchFamily="18" charset="0"/>
              </a:rPr>
              <a:t>man only knows that pressing the accelerators will </a:t>
            </a:r>
            <a:r>
              <a:rPr lang="en-US" sz="2400" dirty="0" smtClean="0">
                <a:latin typeface="Times New Roman" panose="02020603050405020304" pitchFamily="18" charset="0"/>
                <a:cs typeface="Times New Roman" panose="02020603050405020304" pitchFamily="18" charset="0"/>
              </a:rPr>
              <a:t>increase </a:t>
            </a:r>
            <a:r>
              <a:rPr lang="en-US" sz="2400" dirty="0">
                <a:latin typeface="Times New Roman" panose="02020603050405020304" pitchFamily="18" charset="0"/>
                <a:cs typeface="Times New Roman" panose="02020603050405020304" pitchFamily="18" charset="0"/>
              </a:rPr>
              <a:t>the speed of the car or applying brakes will stop the car, but he does not know about how on pressing the accelerator the speed is increasing, he does not know about the inner mechanism of the car or the implementation of the accelerator, brakes, etc in the car</a:t>
            </a:r>
            <a:r>
              <a:rPr lang="en-US" sz="2400" dirty="0" smtClean="0">
                <a:latin typeface="Times New Roman" panose="02020603050405020304" pitchFamily="18" charset="0"/>
                <a:cs typeface="Times New Roman" panose="02020603050405020304" pitchFamily="18" charset="0"/>
              </a:rPr>
              <a:t>.</a:t>
            </a:r>
          </a:p>
          <a:p>
            <a:pPr marL="0" indent="0">
              <a:lnSpc>
                <a:spcPct val="110000"/>
              </a:lnSpc>
              <a:buNone/>
            </a:pPr>
            <a:endParaRPr lang="en-US" sz="2400" b="1" u="sng" dirty="0">
              <a:solidFill>
                <a:srgbClr val="7030A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7543800" y="2590800"/>
            <a:ext cx="4317486" cy="1772808"/>
          </a:xfrm>
          <a:prstGeom prst="rect">
            <a:avLst/>
          </a:prstGeom>
        </p:spPr>
      </p:pic>
    </p:spTree>
    <p:extLst>
      <p:ext uri="{BB962C8B-B14F-4D97-AF65-F5344CB8AC3E}">
        <p14:creationId xmlns:p14="http://schemas.microsoft.com/office/powerpoint/2010/main" val="365390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0502" y="533400"/>
            <a:ext cx="10515600" cy="6019800"/>
          </a:xfrm>
        </p:spPr>
        <p:txBody>
          <a:bodyPr>
            <a:normAutofit/>
          </a:bodyPr>
          <a:lstStyle/>
          <a:p>
            <a:pPr marL="0" indent="0">
              <a:lnSpc>
                <a:spcPct val="110000"/>
              </a:lnSpc>
              <a:buNone/>
            </a:pPr>
            <a:r>
              <a:rPr lang="en-US" b="1" u="sng" dirty="0" smtClean="0">
                <a:solidFill>
                  <a:srgbClr val="7030A0"/>
                </a:solidFill>
                <a:latin typeface="Times New Roman" panose="02020603050405020304" pitchFamily="18" charset="0"/>
                <a:cs typeface="Times New Roman" panose="02020603050405020304" pitchFamily="18" charset="0"/>
              </a:rPr>
              <a:t>Encapsulation</a:t>
            </a:r>
            <a:endParaRPr lang="en-US" b="1" u="sng" dirty="0">
              <a:solidFill>
                <a:srgbClr val="7030A0"/>
              </a:solidFill>
              <a:latin typeface="Times New Roman" panose="02020603050405020304" pitchFamily="18" charset="0"/>
              <a:cs typeface="Times New Roman" panose="02020603050405020304" pitchFamily="18" charset="0"/>
            </a:endParaRPr>
          </a:p>
          <a:p>
            <a:pPr algn="just">
              <a:lnSpc>
                <a:spcPct val="110000"/>
              </a:lnSpc>
            </a:pPr>
            <a:r>
              <a:rPr lang="en-US" sz="2400" dirty="0">
                <a:latin typeface="Times New Roman" panose="02020603050405020304" pitchFamily="18" charset="0"/>
                <a:cs typeface="Times New Roman" panose="02020603050405020304" pitchFamily="18" charset="0"/>
              </a:rPr>
              <a:t>Binding (or wrapping) code and data together into a single unit are known as encapsulation. For example, a capsule, it is wrapped with different medicines</a:t>
            </a:r>
            <a:r>
              <a:rPr lang="en-US" sz="2400" dirty="0" smtClean="0">
                <a:latin typeface="Times New Roman" panose="02020603050405020304" pitchFamily="18" charset="0"/>
                <a:cs typeface="Times New Roman" panose="02020603050405020304" pitchFamily="18" charset="0"/>
              </a:rPr>
              <a:t>.</a:t>
            </a:r>
          </a:p>
          <a:p>
            <a:pPr algn="just">
              <a:lnSpc>
                <a:spcPct val="110000"/>
              </a:lnSpc>
            </a:pPr>
            <a:endParaRPr lang="en-US" sz="2400" dirty="0">
              <a:latin typeface="Times New Roman" panose="02020603050405020304" pitchFamily="18" charset="0"/>
              <a:cs typeface="Times New Roman" panose="02020603050405020304" pitchFamily="18" charset="0"/>
            </a:endParaRPr>
          </a:p>
          <a:p>
            <a:pPr algn="just">
              <a:lnSpc>
                <a:spcPct val="110000"/>
              </a:lnSpc>
            </a:pPr>
            <a:endParaRPr lang="en-US" sz="2400" dirty="0" smtClean="0">
              <a:latin typeface="Times New Roman" panose="02020603050405020304" pitchFamily="18" charset="0"/>
              <a:cs typeface="Times New Roman" panose="02020603050405020304" pitchFamily="18" charset="0"/>
            </a:endParaRPr>
          </a:p>
          <a:p>
            <a:pPr algn="just">
              <a:lnSpc>
                <a:spcPct val="110000"/>
              </a:lnSpc>
            </a:pPr>
            <a:endParaRPr lang="en-US" sz="2400" dirty="0">
              <a:latin typeface="Times New Roman" panose="02020603050405020304" pitchFamily="18" charset="0"/>
              <a:cs typeface="Times New Roman" panose="02020603050405020304" pitchFamily="18" charset="0"/>
            </a:endParaRPr>
          </a:p>
          <a:p>
            <a:pPr algn="just">
              <a:lnSpc>
                <a:spcPct val="110000"/>
              </a:lnSpc>
            </a:pPr>
            <a:endParaRPr lang="en-US" sz="2400" dirty="0" smtClean="0">
              <a:latin typeface="Times New Roman" panose="02020603050405020304" pitchFamily="18" charset="0"/>
              <a:cs typeface="Times New Roman" panose="02020603050405020304" pitchFamily="18" charset="0"/>
            </a:endParaRPr>
          </a:p>
          <a:p>
            <a:pPr algn="just">
              <a:lnSpc>
                <a:spcPct val="110000"/>
              </a:lnSpc>
            </a:pPr>
            <a:r>
              <a:rPr lang="en-US" sz="2400" dirty="0">
                <a:latin typeface="Times New Roman" panose="02020603050405020304" pitchFamily="18" charset="0"/>
                <a:cs typeface="Times New Roman" panose="02020603050405020304" pitchFamily="18" charset="0"/>
              </a:rPr>
              <a:t>In Encapsulation, the variables or data of a class are hidden from any other class and can be accessed only through any member </a:t>
            </a:r>
            <a:r>
              <a:rPr lang="en-US" sz="2400" dirty="0" smtClean="0">
                <a:latin typeface="Times New Roman" panose="02020603050405020304" pitchFamily="18" charset="0"/>
                <a:cs typeface="Times New Roman" panose="02020603050405020304" pitchFamily="18" charset="0"/>
              </a:rPr>
              <a:t>function (method) </a:t>
            </a:r>
            <a:r>
              <a:rPr lang="en-US" sz="2400" dirty="0">
                <a:latin typeface="Times New Roman" panose="02020603050405020304" pitchFamily="18" charset="0"/>
                <a:cs typeface="Times New Roman" panose="02020603050405020304" pitchFamily="18" charset="0"/>
              </a:rPr>
              <a:t>of their class in which they are declared. </a:t>
            </a:r>
            <a:endParaRPr lang="en-US" sz="2400" dirty="0" smtClean="0">
              <a:latin typeface="Times New Roman" panose="02020603050405020304" pitchFamily="18" charset="0"/>
              <a:cs typeface="Times New Roman" panose="02020603050405020304" pitchFamily="18" charset="0"/>
            </a:endParaRPr>
          </a:p>
          <a:p>
            <a:pPr algn="just">
              <a:lnSpc>
                <a:spcPct val="110000"/>
              </a:lnSpc>
            </a:pPr>
            <a:r>
              <a:rPr lang="en-US" sz="2400" dirty="0" smtClean="0">
                <a:latin typeface="Times New Roman" panose="02020603050405020304" pitchFamily="18" charset="0"/>
                <a:cs typeface="Times New Roman" panose="02020603050405020304" pitchFamily="18" charset="0"/>
              </a:rPr>
              <a:t>As </a:t>
            </a:r>
            <a:r>
              <a:rPr lang="en-US" sz="2400" dirty="0">
                <a:latin typeface="Times New Roman" panose="02020603050405020304" pitchFamily="18" charset="0"/>
                <a:cs typeface="Times New Roman" panose="02020603050405020304" pitchFamily="18" charset="0"/>
              </a:rPr>
              <a:t>in encapsulation, the data in a class is hidden from other classes, so it is also known as data-hiding.</a:t>
            </a:r>
          </a:p>
          <a:p>
            <a:pPr marL="0" indent="0" algn="just">
              <a:lnSpc>
                <a:spcPct val="110000"/>
              </a:lnSpc>
              <a:buNone/>
            </a:pPr>
            <a:endParaRPr lang="en-US" sz="2400" dirty="0">
              <a:latin typeface="Times New Roman" panose="02020603050405020304" pitchFamily="18" charset="0"/>
              <a:cs typeface="Times New Roman" panose="02020603050405020304" pitchFamily="18" charset="0"/>
            </a:endParaRPr>
          </a:p>
          <a:p>
            <a:pPr marL="0" indent="0" algn="just">
              <a:lnSpc>
                <a:spcPct val="110000"/>
              </a:lnSpc>
              <a:buNone/>
            </a:pPr>
            <a:endParaRPr lang="en-I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295400" y="2286000"/>
            <a:ext cx="3883215" cy="1565999"/>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9835" t="10256" r="7376" b="11539"/>
          <a:stretch/>
        </p:blipFill>
        <p:spPr>
          <a:xfrm>
            <a:off x="7543800" y="2286000"/>
            <a:ext cx="2514600" cy="1518719"/>
          </a:xfrm>
          <a:prstGeom prst="rect">
            <a:avLst/>
          </a:prstGeom>
        </p:spPr>
      </p:pic>
    </p:spTree>
    <p:extLst>
      <p:ext uri="{BB962C8B-B14F-4D97-AF65-F5344CB8AC3E}">
        <p14:creationId xmlns:p14="http://schemas.microsoft.com/office/powerpoint/2010/main" val="8525059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81000"/>
            <a:ext cx="11049000" cy="6096000"/>
          </a:xfrm>
        </p:spPr>
        <p:txBody>
          <a:bodyPr>
            <a:normAutofit/>
          </a:bodyPr>
          <a:lstStyle/>
          <a:p>
            <a:pPr algn="just">
              <a:lnSpc>
                <a:spcPct val="150000"/>
              </a:lnSpc>
            </a:pPr>
            <a:r>
              <a:rPr lang="en-US" sz="2200" b="1" u="sng" dirty="0" smtClean="0">
                <a:solidFill>
                  <a:schemeClr val="accent2">
                    <a:lumMod val="50000"/>
                  </a:schemeClr>
                </a:solidFill>
                <a:latin typeface="Times New Roman" panose="02020603050405020304" pitchFamily="18" charset="0"/>
                <a:cs typeface="Times New Roman" panose="02020603050405020304" pitchFamily="18" charset="0"/>
              </a:rPr>
              <a:t>Example</a:t>
            </a:r>
            <a:r>
              <a:rPr lang="en-US" sz="2200" dirty="0" smtClean="0">
                <a:latin typeface="Times New Roman" panose="02020603050405020304" pitchFamily="18" charset="0"/>
                <a:cs typeface="Times New Roman" panose="02020603050405020304" pitchFamily="18" charset="0"/>
              </a:rPr>
              <a:t> - In </a:t>
            </a:r>
            <a:r>
              <a:rPr lang="en-US" sz="2200" dirty="0">
                <a:latin typeface="Times New Roman" panose="02020603050405020304" pitchFamily="18" charset="0"/>
                <a:cs typeface="Times New Roman" panose="02020603050405020304" pitchFamily="18" charset="0"/>
              </a:rPr>
              <a:t>a company, there are different sections like the accounts section, finance section, sales section, etc. </a:t>
            </a:r>
            <a:endParaRPr lang="en-US" sz="2200" dirty="0" smtClean="0">
              <a:latin typeface="Times New Roman" panose="02020603050405020304" pitchFamily="18" charset="0"/>
              <a:cs typeface="Times New Roman" panose="02020603050405020304" pitchFamily="18" charset="0"/>
            </a:endParaRPr>
          </a:p>
          <a:p>
            <a:pPr algn="just">
              <a:lnSpc>
                <a:spcPct val="150000"/>
              </a:lnSpc>
            </a:pPr>
            <a:r>
              <a:rPr lang="en-US" sz="2200" dirty="0" smtClean="0">
                <a:latin typeface="Times New Roman" panose="02020603050405020304" pitchFamily="18" charset="0"/>
                <a:cs typeface="Times New Roman" panose="02020603050405020304" pitchFamily="18" charset="0"/>
              </a:rPr>
              <a:t>The </a:t>
            </a:r>
            <a:r>
              <a:rPr lang="en-US" sz="2200" dirty="0">
                <a:latin typeface="Times New Roman" panose="02020603050405020304" pitchFamily="18" charset="0"/>
                <a:cs typeface="Times New Roman" panose="02020603050405020304" pitchFamily="18" charset="0"/>
              </a:rPr>
              <a:t>finance section handles all the financial transactions and keeps records of all the data related to finance. Similarly, the sales section handles all the sales-related activities and keeps records of all the sales. </a:t>
            </a:r>
            <a:endParaRPr lang="en-US" sz="2200" dirty="0" smtClean="0">
              <a:latin typeface="Times New Roman" panose="02020603050405020304" pitchFamily="18" charset="0"/>
              <a:cs typeface="Times New Roman" panose="02020603050405020304" pitchFamily="18" charset="0"/>
            </a:endParaRPr>
          </a:p>
          <a:p>
            <a:pPr algn="just">
              <a:lnSpc>
                <a:spcPct val="150000"/>
              </a:lnSpc>
            </a:pPr>
            <a:r>
              <a:rPr lang="en-US" sz="2200" dirty="0" smtClean="0">
                <a:latin typeface="Times New Roman" panose="02020603050405020304" pitchFamily="18" charset="0"/>
                <a:cs typeface="Times New Roman" panose="02020603050405020304" pitchFamily="18" charset="0"/>
              </a:rPr>
              <a:t>Now </a:t>
            </a:r>
            <a:r>
              <a:rPr lang="en-US" sz="2200" dirty="0">
                <a:latin typeface="Times New Roman" panose="02020603050405020304" pitchFamily="18" charset="0"/>
                <a:cs typeface="Times New Roman" panose="02020603050405020304" pitchFamily="18" charset="0"/>
              </a:rPr>
              <a:t>there may arise a situation when for some reason an official from the finance section needs all the data about sales in a particular month. In this case, he is not allowed to directly access the data of the sales section. </a:t>
            </a:r>
            <a:endParaRPr lang="en-US" sz="2200" dirty="0" smtClean="0">
              <a:latin typeface="Times New Roman" panose="02020603050405020304" pitchFamily="18" charset="0"/>
              <a:cs typeface="Times New Roman" panose="02020603050405020304" pitchFamily="18" charset="0"/>
            </a:endParaRPr>
          </a:p>
          <a:p>
            <a:pPr algn="just">
              <a:lnSpc>
                <a:spcPct val="150000"/>
              </a:lnSpc>
            </a:pPr>
            <a:r>
              <a:rPr lang="en-US" sz="2200" dirty="0" smtClean="0">
                <a:latin typeface="Times New Roman" panose="02020603050405020304" pitchFamily="18" charset="0"/>
                <a:cs typeface="Times New Roman" panose="02020603050405020304" pitchFamily="18" charset="0"/>
              </a:rPr>
              <a:t>He </a:t>
            </a:r>
            <a:r>
              <a:rPr lang="en-US" sz="2200" dirty="0">
                <a:latin typeface="Times New Roman" panose="02020603050405020304" pitchFamily="18" charset="0"/>
                <a:cs typeface="Times New Roman" panose="02020603050405020304" pitchFamily="18" charset="0"/>
              </a:rPr>
              <a:t>will first have to contact some other officer in the sales section and then request him to give the particular data. This is what encapsulation is. Here the </a:t>
            </a:r>
            <a:r>
              <a:rPr lang="en-US" sz="2200" b="1" dirty="0">
                <a:solidFill>
                  <a:srgbClr val="00B050"/>
                </a:solidFill>
                <a:latin typeface="Times New Roman" panose="02020603050405020304" pitchFamily="18" charset="0"/>
                <a:cs typeface="Times New Roman" panose="02020603050405020304" pitchFamily="18" charset="0"/>
              </a:rPr>
              <a:t>data of the sales section and the employees</a:t>
            </a:r>
            <a:r>
              <a:rPr lang="en-US" sz="2200" dirty="0">
                <a:latin typeface="Times New Roman" panose="02020603050405020304" pitchFamily="18" charset="0"/>
                <a:cs typeface="Times New Roman" panose="02020603050405020304" pitchFamily="18" charset="0"/>
              </a:rPr>
              <a:t> that can manipulate them are wrapped under a single name “sales section”.</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46551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anose="02020603050405020304" pitchFamily="18" charset="0"/>
                <a:cs typeface="Times New Roman" panose="02020603050405020304" pitchFamily="18" charset="0"/>
              </a:rPr>
              <a:t>Benefits</a:t>
            </a:r>
            <a:endParaRPr lang="en-IN"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380162" y="1828800"/>
            <a:ext cx="9568957" cy="3871078"/>
          </a:xfrm>
          <a:prstGeom prst="rect">
            <a:avLst/>
          </a:prstGeom>
        </p:spPr>
      </p:pic>
    </p:spTree>
    <p:extLst>
      <p:ext uri="{BB962C8B-B14F-4D97-AF65-F5344CB8AC3E}">
        <p14:creationId xmlns:p14="http://schemas.microsoft.com/office/powerpoint/2010/main" val="25644382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800" y="762000"/>
            <a:ext cx="10668000" cy="5262979"/>
          </a:xfrm>
          <a:prstGeom prst="rect">
            <a:avLst/>
          </a:prstGeom>
        </p:spPr>
        <p:txBody>
          <a:bodyPr wrap="square">
            <a:spAutoFit/>
          </a:bodyPr>
          <a:lstStyle/>
          <a:p>
            <a:pPr marL="342900" lvl="0" indent="-342900" algn="just" eaLnBrk="0" fontAlgn="base" hangingPunct="0">
              <a:spcBef>
                <a:spcPct val="0"/>
              </a:spcBef>
              <a:spcAft>
                <a:spcPct val="0"/>
              </a:spcAft>
              <a:buFont typeface="Wingdings" panose="05000000000000000000" pitchFamily="2" charset="2"/>
              <a:buChar char="ü"/>
            </a:pPr>
            <a:r>
              <a:rPr lang="en-US" altLang="en-US" sz="2400" b="1" dirty="0">
                <a:latin typeface="Times New Roman" panose="02020603050405020304" pitchFamily="18" charset="0"/>
                <a:cs typeface="Times New Roman" panose="02020603050405020304" pitchFamily="18" charset="0"/>
              </a:rPr>
              <a:t>Modularity</a:t>
            </a:r>
            <a:r>
              <a:rPr lang="en-US" altLang="en-US" sz="2400" dirty="0">
                <a:latin typeface="Times New Roman" panose="02020603050405020304" pitchFamily="18" charset="0"/>
                <a:cs typeface="Times New Roman" panose="02020603050405020304" pitchFamily="18" charset="0"/>
              </a:rPr>
              <a:t>: Modularity is the process of </a:t>
            </a:r>
            <a:r>
              <a:rPr lang="en-US" altLang="en-US" sz="2400" b="1" i="1" dirty="0">
                <a:solidFill>
                  <a:schemeClr val="accent4">
                    <a:lumMod val="75000"/>
                  </a:schemeClr>
                </a:solidFill>
                <a:latin typeface="Times New Roman" panose="02020603050405020304" pitchFamily="18" charset="0"/>
                <a:cs typeface="Times New Roman" panose="02020603050405020304" pitchFamily="18" charset="0"/>
              </a:rPr>
              <a:t>dividing a system into smaller</a:t>
            </a:r>
            <a:r>
              <a:rPr lang="en-US" altLang="en-US" sz="2400" dirty="0">
                <a:latin typeface="Times New Roman" panose="02020603050405020304" pitchFamily="18" charset="0"/>
                <a:cs typeface="Times New Roman" panose="02020603050405020304" pitchFamily="18" charset="0"/>
              </a:rPr>
              <a:t>, more manageable parts, known as modules. This allows for better organization and reusability of code</a:t>
            </a:r>
            <a:r>
              <a:rPr lang="en-US" altLang="en-US" sz="2400" dirty="0" smtClean="0">
                <a:latin typeface="Times New Roman" panose="02020603050405020304" pitchFamily="18" charset="0"/>
                <a:cs typeface="Times New Roman" panose="02020603050405020304" pitchFamily="18" charset="0"/>
              </a:rPr>
              <a:t>.</a:t>
            </a:r>
          </a:p>
          <a:p>
            <a:pPr lvl="0" algn="just" eaLnBrk="0" fontAlgn="base" hangingPunct="0">
              <a:spcBef>
                <a:spcPct val="0"/>
              </a:spcBef>
              <a:spcAft>
                <a:spcPct val="0"/>
              </a:spcAft>
            </a:pPr>
            <a:endParaRPr lang="en-US" altLang="en-US" sz="2400" dirty="0">
              <a:latin typeface="Times New Roman" panose="02020603050405020304" pitchFamily="18" charset="0"/>
              <a:cs typeface="Times New Roman" panose="02020603050405020304" pitchFamily="18" charset="0"/>
            </a:endParaRPr>
          </a:p>
          <a:p>
            <a:pPr marL="342900" lvl="0" indent="-342900" algn="just" eaLnBrk="0" fontAlgn="base" hangingPunct="0">
              <a:spcBef>
                <a:spcPct val="0"/>
              </a:spcBef>
              <a:spcAft>
                <a:spcPct val="0"/>
              </a:spcAft>
              <a:buFont typeface="Wingdings" panose="05000000000000000000" pitchFamily="2" charset="2"/>
              <a:buChar char="ü"/>
            </a:pPr>
            <a:r>
              <a:rPr lang="en-US" altLang="en-US" sz="2400" b="1" dirty="0">
                <a:latin typeface="Times New Roman" panose="02020603050405020304" pitchFamily="18" charset="0"/>
                <a:cs typeface="Times New Roman" panose="02020603050405020304" pitchFamily="18" charset="0"/>
              </a:rPr>
              <a:t>Dynamic Binding</a:t>
            </a:r>
            <a:r>
              <a:rPr lang="en-US" altLang="en-US" sz="2400" dirty="0">
                <a:latin typeface="Times New Roman" panose="02020603050405020304" pitchFamily="18" charset="0"/>
                <a:cs typeface="Times New Roman" panose="02020603050405020304" pitchFamily="18" charset="0"/>
              </a:rPr>
              <a:t>: Dynamic binding is the process of </a:t>
            </a:r>
            <a:r>
              <a:rPr lang="en-US" altLang="en-US" sz="2400" b="1" i="1" dirty="0">
                <a:solidFill>
                  <a:srgbClr val="7030A0"/>
                </a:solidFill>
                <a:latin typeface="Times New Roman" panose="02020603050405020304" pitchFamily="18" charset="0"/>
                <a:cs typeface="Times New Roman" panose="02020603050405020304" pitchFamily="18" charset="0"/>
              </a:rPr>
              <a:t>linking a method call to its corresponding implementation</a:t>
            </a:r>
            <a:r>
              <a:rPr lang="en-US" altLang="en-US" sz="2400" dirty="0">
                <a:latin typeface="Times New Roman" panose="02020603050405020304" pitchFamily="18" charset="0"/>
                <a:cs typeface="Times New Roman" panose="02020603050405020304" pitchFamily="18" charset="0"/>
              </a:rPr>
              <a:t> at runtime. This allows for more flexibility in the behavior of </a:t>
            </a:r>
            <a:r>
              <a:rPr lang="en-US" altLang="en-US" sz="2400" dirty="0" smtClean="0">
                <a:latin typeface="Times New Roman" panose="02020603050405020304" pitchFamily="18" charset="0"/>
                <a:cs typeface="Times New Roman" panose="02020603050405020304" pitchFamily="18" charset="0"/>
              </a:rPr>
              <a:t>objects.</a:t>
            </a:r>
          </a:p>
          <a:p>
            <a:pPr lvl="0" algn="just" eaLnBrk="0" fontAlgn="base" hangingPunct="0">
              <a:spcBef>
                <a:spcPct val="0"/>
              </a:spcBef>
              <a:spcAft>
                <a:spcPct val="0"/>
              </a:spcAft>
            </a:pPr>
            <a:endParaRPr lang="en-US" altLang="en-US" sz="2400" dirty="0">
              <a:latin typeface="Times New Roman" panose="02020603050405020304" pitchFamily="18" charset="0"/>
              <a:cs typeface="Times New Roman" panose="02020603050405020304" pitchFamily="18" charset="0"/>
            </a:endParaRPr>
          </a:p>
          <a:p>
            <a:pPr marL="342900" lvl="0" indent="-342900" algn="just" eaLnBrk="0" fontAlgn="base" hangingPunct="0">
              <a:spcBef>
                <a:spcPct val="0"/>
              </a:spcBef>
              <a:spcAft>
                <a:spcPct val="0"/>
              </a:spcAft>
              <a:buFont typeface="Wingdings" panose="05000000000000000000" pitchFamily="2" charset="2"/>
              <a:buChar char="ü"/>
            </a:pPr>
            <a:r>
              <a:rPr lang="en-US" altLang="en-US" sz="2400" b="1" dirty="0">
                <a:latin typeface="Times New Roman" panose="02020603050405020304" pitchFamily="18" charset="0"/>
                <a:cs typeface="Times New Roman" panose="02020603050405020304" pitchFamily="18" charset="0"/>
              </a:rPr>
              <a:t>Message Passing</a:t>
            </a:r>
            <a:r>
              <a:rPr lang="en-US" altLang="en-US" sz="2400" dirty="0">
                <a:latin typeface="Times New Roman" panose="02020603050405020304" pitchFamily="18" charset="0"/>
                <a:cs typeface="Times New Roman" panose="02020603050405020304" pitchFamily="18" charset="0"/>
              </a:rPr>
              <a:t>: Message passing is the mechanism by which </a:t>
            </a:r>
            <a:r>
              <a:rPr lang="en-US" altLang="en-US" sz="2400" b="1" i="1" dirty="0">
                <a:solidFill>
                  <a:srgbClr val="0070C0"/>
                </a:solidFill>
                <a:latin typeface="Times New Roman" panose="02020603050405020304" pitchFamily="18" charset="0"/>
                <a:cs typeface="Times New Roman" panose="02020603050405020304" pitchFamily="18" charset="0"/>
              </a:rPr>
              <a:t>objects communicate with each other</a:t>
            </a:r>
            <a:r>
              <a:rPr lang="en-US" altLang="en-US" sz="2400" dirty="0">
                <a:latin typeface="Times New Roman" panose="02020603050405020304" pitchFamily="18" charset="0"/>
                <a:cs typeface="Times New Roman" panose="02020603050405020304" pitchFamily="18" charset="0"/>
              </a:rPr>
              <a:t>. This is typically achieved through the use of method calls</a:t>
            </a:r>
            <a:r>
              <a:rPr lang="en-US" altLang="en-US" sz="2400" dirty="0" smtClean="0">
                <a:latin typeface="Times New Roman" panose="02020603050405020304" pitchFamily="18" charset="0"/>
                <a:cs typeface="Times New Roman" panose="02020603050405020304" pitchFamily="18" charset="0"/>
              </a:rPr>
              <a:t>.</a:t>
            </a:r>
          </a:p>
          <a:p>
            <a:pPr lvl="0" algn="just" eaLnBrk="0" fontAlgn="base" hangingPunct="0">
              <a:spcBef>
                <a:spcPct val="0"/>
              </a:spcBef>
              <a:spcAft>
                <a:spcPct val="0"/>
              </a:spcAft>
            </a:pPr>
            <a:endParaRPr lang="en-US" altLang="en-US" sz="2400" dirty="0">
              <a:latin typeface="Times New Roman" panose="02020603050405020304" pitchFamily="18" charset="0"/>
              <a:cs typeface="Times New Roman" panose="02020603050405020304" pitchFamily="18" charset="0"/>
            </a:endParaRPr>
          </a:p>
          <a:p>
            <a:pPr marL="342900" lvl="0" indent="-342900" algn="just" eaLnBrk="0" fontAlgn="base" hangingPunct="0">
              <a:spcBef>
                <a:spcPct val="0"/>
              </a:spcBef>
              <a:spcAft>
                <a:spcPct val="0"/>
              </a:spcAft>
              <a:buFont typeface="Wingdings" panose="05000000000000000000" pitchFamily="2" charset="2"/>
              <a:buChar char="ü"/>
            </a:pPr>
            <a:r>
              <a:rPr lang="en-US" altLang="en-US" sz="2400" b="1" dirty="0">
                <a:latin typeface="Times New Roman" panose="02020603050405020304" pitchFamily="18" charset="0"/>
                <a:cs typeface="Times New Roman" panose="02020603050405020304" pitchFamily="18" charset="0"/>
              </a:rPr>
              <a:t>Data Hiding</a:t>
            </a:r>
            <a:r>
              <a:rPr lang="en-US" altLang="en-US" sz="2400" dirty="0">
                <a:latin typeface="Times New Roman" panose="02020603050405020304" pitchFamily="18" charset="0"/>
                <a:cs typeface="Times New Roman" panose="02020603050405020304" pitchFamily="18" charset="0"/>
              </a:rPr>
              <a:t>: Data hiding is the process of </a:t>
            </a:r>
            <a:r>
              <a:rPr lang="en-US" altLang="en-US" sz="2400" b="1" i="1" dirty="0">
                <a:solidFill>
                  <a:srgbClr val="00B050"/>
                </a:solidFill>
                <a:latin typeface="Times New Roman" panose="02020603050405020304" pitchFamily="18" charset="0"/>
                <a:cs typeface="Times New Roman" panose="02020603050405020304" pitchFamily="18" charset="0"/>
              </a:rPr>
              <a:t>restricting access to certain data </a:t>
            </a:r>
            <a:r>
              <a:rPr lang="en-US" altLang="en-US" sz="2400" dirty="0">
                <a:latin typeface="Times New Roman" panose="02020603050405020304" pitchFamily="18" charset="0"/>
                <a:cs typeface="Times New Roman" panose="02020603050405020304" pitchFamily="18" charset="0"/>
              </a:rPr>
              <a:t>within an object, allowing for better control over the use and modification of data.</a:t>
            </a:r>
          </a:p>
        </p:txBody>
      </p:sp>
    </p:spTree>
    <p:extLst>
      <p:ext uri="{BB962C8B-B14F-4D97-AF65-F5344CB8AC3E}">
        <p14:creationId xmlns:p14="http://schemas.microsoft.com/office/powerpoint/2010/main" val="32182775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5209" y="2626233"/>
            <a:ext cx="5020945" cy="848360"/>
          </a:xfrm>
          <a:prstGeom prst="rect">
            <a:avLst/>
          </a:prstGeom>
        </p:spPr>
        <p:txBody>
          <a:bodyPr vert="horz" wrap="square" lIns="0" tIns="12700" rIns="0" bIns="0" rtlCol="0">
            <a:spAutoFit/>
          </a:bodyPr>
          <a:lstStyle/>
          <a:p>
            <a:pPr marL="12700">
              <a:lnSpc>
                <a:spcPct val="100000"/>
              </a:lnSpc>
              <a:spcBef>
                <a:spcPts val="100"/>
              </a:spcBef>
            </a:pPr>
            <a:r>
              <a:rPr sz="5400" b="1" dirty="0">
                <a:latin typeface="Tahoma"/>
                <a:cs typeface="Tahoma"/>
              </a:rPr>
              <a:t>UML</a:t>
            </a:r>
            <a:r>
              <a:rPr sz="5400" b="1" spc="-100" dirty="0">
                <a:latin typeface="Tahoma"/>
                <a:cs typeface="Tahoma"/>
              </a:rPr>
              <a:t> </a:t>
            </a:r>
            <a:r>
              <a:rPr sz="5400" b="1" spc="-5" dirty="0">
                <a:latin typeface="Tahoma"/>
                <a:cs typeface="Tahoma"/>
              </a:rPr>
              <a:t>Diagrams</a:t>
            </a:r>
            <a:endParaRPr sz="5400" dirty="0">
              <a:latin typeface="Tahoma"/>
              <a:cs typeface="Tahoma"/>
            </a:endParaRPr>
          </a:p>
        </p:txBody>
      </p:sp>
      <p:sp>
        <p:nvSpPr>
          <p:cNvPr id="3" name="Rectangle 2"/>
          <p:cNvSpPr/>
          <p:nvPr/>
        </p:nvSpPr>
        <p:spPr>
          <a:xfrm>
            <a:off x="1524000" y="3886200"/>
            <a:ext cx="9448800" cy="830997"/>
          </a:xfrm>
          <a:prstGeom prst="rect">
            <a:avLst/>
          </a:prstGeom>
        </p:spPr>
        <p:txBody>
          <a:bodyPr wrap="square">
            <a:spAutoFit/>
          </a:bodyPr>
          <a:lstStyle/>
          <a:p>
            <a:pPr marL="342900" indent="-342900">
              <a:buAutoNum type="arabicPeriod"/>
            </a:pPr>
            <a:r>
              <a:rPr lang="en-IN" sz="2400" dirty="0" smtClean="0">
                <a:latin typeface="Times New Roman" panose="02020603050405020304" pitchFamily="18" charset="0"/>
                <a:cs typeface="Times New Roman" panose="02020603050405020304" pitchFamily="18" charset="0"/>
                <a:hlinkClick r:id="rId2"/>
              </a:rPr>
              <a:t>https</a:t>
            </a:r>
            <a:r>
              <a:rPr lang="en-IN" sz="2400" dirty="0">
                <a:latin typeface="Times New Roman" panose="02020603050405020304" pitchFamily="18" charset="0"/>
                <a:cs typeface="Times New Roman" panose="02020603050405020304" pitchFamily="18" charset="0"/>
                <a:hlinkClick r:id="rId2"/>
              </a:rPr>
              <a:t>://</a:t>
            </a:r>
            <a:r>
              <a:rPr lang="en-IN" sz="2400" dirty="0" smtClean="0">
                <a:latin typeface="Times New Roman" panose="02020603050405020304" pitchFamily="18" charset="0"/>
                <a:cs typeface="Times New Roman" panose="02020603050405020304" pitchFamily="18" charset="0"/>
                <a:hlinkClick r:id="rId2"/>
              </a:rPr>
              <a:t>www.visual-paradigm.com/guide/uml-unified-modeling-language</a:t>
            </a:r>
            <a:endParaRPr lang="en-IN" sz="2400" dirty="0" smtClean="0">
              <a:latin typeface="Times New Roman" panose="02020603050405020304" pitchFamily="18" charset="0"/>
              <a:cs typeface="Times New Roman" panose="02020603050405020304" pitchFamily="18" charset="0"/>
            </a:endParaRPr>
          </a:p>
          <a:p>
            <a:pPr marL="342900" indent="-342900">
              <a:buAutoNum type="arabicPeriod"/>
            </a:pPr>
            <a:r>
              <a:rPr lang="en-IN" sz="2400" dirty="0">
                <a:latin typeface="Times New Roman" panose="02020603050405020304" pitchFamily="18" charset="0"/>
                <a:cs typeface="Times New Roman" panose="02020603050405020304" pitchFamily="18" charset="0"/>
              </a:rPr>
              <a:t>https://www.lucidchart.com</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613004"/>
            <a:ext cx="4112261" cy="690574"/>
          </a:xfrm>
          <a:prstGeom prst="rect">
            <a:avLst/>
          </a:prstGeom>
        </p:spPr>
        <p:txBody>
          <a:bodyPr vert="horz" wrap="square" lIns="0" tIns="13335" rIns="0" bIns="0" rtlCol="0">
            <a:spAutoFit/>
          </a:bodyPr>
          <a:lstStyle/>
          <a:p>
            <a:pPr marL="12700">
              <a:lnSpc>
                <a:spcPct val="100000"/>
              </a:lnSpc>
              <a:spcBef>
                <a:spcPts val="105"/>
              </a:spcBef>
            </a:pPr>
            <a:r>
              <a:rPr spc="-10" dirty="0">
                <a:solidFill>
                  <a:srgbClr val="C00000"/>
                </a:solidFill>
                <a:latin typeface="Times New Roman" panose="02020603050405020304" pitchFamily="18" charset="0"/>
                <a:cs typeface="Times New Roman" panose="02020603050405020304" pitchFamily="18" charset="0"/>
              </a:rPr>
              <a:t>What is UML?</a:t>
            </a:r>
          </a:p>
        </p:txBody>
      </p:sp>
      <p:sp>
        <p:nvSpPr>
          <p:cNvPr id="3" name="object 3"/>
          <p:cNvSpPr txBox="1"/>
          <p:nvPr/>
        </p:nvSpPr>
        <p:spPr>
          <a:xfrm>
            <a:off x="916938" y="1676400"/>
            <a:ext cx="10363200" cy="4750018"/>
          </a:xfrm>
          <a:prstGeom prst="rect">
            <a:avLst/>
          </a:prstGeom>
          <a:ln>
            <a:solidFill>
              <a:srgbClr val="00B050"/>
            </a:solidFill>
          </a:ln>
        </p:spPr>
        <p:txBody>
          <a:bodyPr vert="horz" wrap="square" lIns="0" tIns="83820" rIns="0" bIns="0" rtlCol="0">
            <a:spAutoFit/>
          </a:bodyPr>
          <a:lstStyle/>
          <a:p>
            <a:pPr marL="241300" marR="351790" indent="-228600" algn="just">
              <a:spcBef>
                <a:spcPts val="660"/>
              </a:spcBef>
              <a:buFont typeface="Arial MT"/>
              <a:buChar char="•"/>
              <a:tabLst>
                <a:tab pos="241300" algn="l"/>
                <a:tab pos="1506220" algn="l"/>
              </a:tabLst>
            </a:pPr>
            <a:r>
              <a:rPr lang="en-IN" sz="2400" spc="-10" dirty="0" smtClean="0">
                <a:latin typeface="Times New Roman" panose="02020603050405020304" pitchFamily="18" charset="0"/>
                <a:cs typeface="Times New Roman" panose="02020603050405020304" pitchFamily="18" charset="0"/>
              </a:rPr>
              <a:t>UML stands for Unified Modelling Language.</a:t>
            </a:r>
          </a:p>
          <a:p>
            <a:pPr marL="241300" marR="351790" indent="-228600" algn="just">
              <a:spcBef>
                <a:spcPts val="660"/>
              </a:spcBef>
              <a:buFont typeface="Arial MT"/>
              <a:buChar char="•"/>
              <a:tabLst>
                <a:tab pos="241300" algn="l"/>
                <a:tab pos="1506220" algn="l"/>
              </a:tabLst>
            </a:pPr>
            <a:r>
              <a:rPr lang="en-IN" sz="2400" spc="-10" dirty="0" smtClean="0">
                <a:latin typeface="Times New Roman" panose="02020603050405020304" pitchFamily="18" charset="0"/>
                <a:cs typeface="Times New Roman" panose="02020603050405020304" pitchFamily="18" charset="0"/>
              </a:rPr>
              <a:t>It is a industry-</a:t>
            </a:r>
            <a:r>
              <a:rPr sz="2400" spc="-10" dirty="0" smtClean="0">
                <a:latin typeface="Times New Roman" panose="02020603050405020304" pitchFamily="18" charset="0"/>
                <a:cs typeface="Times New Roman" panose="02020603050405020304" pitchFamily="18" charset="0"/>
              </a:rPr>
              <a:t>standard</a:t>
            </a:r>
            <a:r>
              <a:rPr lang="en-IN" sz="2400" spc="-10" dirty="0" smtClean="0">
                <a:latin typeface="Times New Roman" panose="02020603050405020304" pitchFamily="18" charset="0"/>
                <a:cs typeface="Times New Roman" panose="02020603050405020304" pitchFamily="18" charset="0"/>
              </a:rPr>
              <a:t> graphical </a:t>
            </a:r>
            <a:r>
              <a:rPr sz="2400" spc="-5" dirty="0" smtClean="0">
                <a:latin typeface="Times New Roman" panose="02020603050405020304" pitchFamily="18" charset="0"/>
                <a:cs typeface="Times New Roman" panose="02020603050405020304" pitchFamily="18" charset="0"/>
              </a:rPr>
              <a:t>language </a:t>
            </a:r>
            <a:r>
              <a:rPr sz="2400" spc="-20" dirty="0">
                <a:latin typeface="Times New Roman" panose="02020603050405020304" pitchFamily="18" charset="0"/>
                <a:cs typeface="Times New Roman" panose="02020603050405020304" pitchFamily="18" charset="0"/>
              </a:rPr>
              <a:t>for</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specifying,</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visualizing,</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constructing, </a:t>
            </a:r>
            <a:r>
              <a:rPr sz="2400" dirty="0">
                <a:latin typeface="Times New Roman" panose="02020603050405020304" pitchFamily="18" charset="0"/>
                <a:cs typeface="Times New Roman" panose="02020603050405020304" pitchFamily="18" charset="0"/>
              </a:rPr>
              <a:t> and </a:t>
            </a:r>
            <a:r>
              <a:rPr sz="2400" spc="-5" dirty="0">
                <a:latin typeface="Times New Roman" panose="02020603050405020304" pitchFamily="18" charset="0"/>
                <a:cs typeface="Times New Roman" panose="02020603050405020304" pitchFamily="18" charset="0"/>
              </a:rPr>
              <a:t>documenting </a:t>
            </a:r>
            <a:r>
              <a:rPr sz="2400" dirty="0">
                <a:latin typeface="Times New Roman" panose="02020603050405020304" pitchFamily="18" charset="0"/>
                <a:cs typeface="Times New Roman" panose="02020603050405020304" pitchFamily="18" charset="0"/>
              </a:rPr>
              <a:t>the </a:t>
            </a:r>
            <a:r>
              <a:rPr sz="2400" spc="-10" dirty="0">
                <a:latin typeface="Times New Roman" panose="02020603050405020304" pitchFamily="18" charset="0"/>
                <a:cs typeface="Times New Roman" panose="02020603050405020304" pitchFamily="18" charset="0"/>
              </a:rPr>
              <a:t>artifacts </a:t>
            </a:r>
            <a:r>
              <a:rPr sz="2400" spc="-5" dirty="0">
                <a:latin typeface="Times New Roman" panose="02020603050405020304" pitchFamily="18" charset="0"/>
                <a:cs typeface="Times New Roman" panose="02020603050405020304" pitchFamily="18" charset="0"/>
              </a:rPr>
              <a:t>of </a:t>
            </a:r>
            <a:r>
              <a:rPr sz="2400" spc="-15" dirty="0">
                <a:latin typeface="Times New Roman" panose="02020603050405020304" pitchFamily="18" charset="0"/>
                <a:cs typeface="Times New Roman" panose="02020603050405020304" pitchFamily="18" charset="0"/>
              </a:rPr>
              <a:t>software </a:t>
            </a:r>
            <a:r>
              <a:rPr sz="2400" spc="-20" dirty="0">
                <a:latin typeface="Times New Roman" panose="02020603050405020304" pitchFamily="18" charset="0"/>
                <a:cs typeface="Times New Roman" panose="02020603050405020304" pitchFamily="18" charset="0"/>
              </a:rPr>
              <a:t>systems, </a:t>
            </a:r>
            <a:r>
              <a:rPr sz="2400" spc="-5" dirty="0">
                <a:latin typeface="Times New Roman" panose="02020603050405020304" pitchFamily="18" charset="0"/>
                <a:cs typeface="Times New Roman" panose="02020603050405020304" pitchFamily="18" charset="0"/>
              </a:rPr>
              <a:t>business </a:t>
            </a:r>
            <a:r>
              <a:rPr sz="2400" spc="-53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modeling</a:t>
            </a:r>
            <a:r>
              <a:rPr sz="2400" spc="-3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and </a:t>
            </a:r>
            <a:r>
              <a:rPr sz="2400" spc="-5" dirty="0">
                <a:latin typeface="Times New Roman" panose="02020603050405020304" pitchFamily="18" charset="0"/>
                <a:cs typeface="Times New Roman" panose="02020603050405020304" pitchFamily="18" charset="0"/>
              </a:rPr>
              <a:t>other</a:t>
            </a:r>
            <a:r>
              <a:rPr sz="240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non-software</a:t>
            </a:r>
            <a:r>
              <a:rPr sz="2400" spc="10"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systems.</a:t>
            </a:r>
            <a:endParaRPr sz="2400" dirty="0">
              <a:latin typeface="Times New Roman" panose="02020603050405020304" pitchFamily="18" charset="0"/>
              <a:cs typeface="Times New Roman" panose="02020603050405020304" pitchFamily="18" charset="0"/>
            </a:endParaRPr>
          </a:p>
          <a:p>
            <a:pPr marL="241300" marR="191135" indent="-228600" algn="just">
              <a:spcBef>
                <a:spcPts val="1025"/>
              </a:spcBef>
              <a:buFont typeface="Arial MT"/>
              <a:buChar char="•"/>
              <a:tabLst>
                <a:tab pos="241300" algn="l"/>
              </a:tabLst>
            </a:pPr>
            <a:r>
              <a:rPr sz="2400" spc="-5" dirty="0">
                <a:latin typeface="Times New Roman" panose="02020603050405020304" pitchFamily="18" charset="0"/>
                <a:cs typeface="Times New Roman" panose="02020603050405020304" pitchFamily="18" charset="0"/>
              </a:rPr>
              <a:t>The </a:t>
            </a:r>
            <a:r>
              <a:rPr sz="2400" dirty="0">
                <a:latin typeface="Times New Roman" panose="02020603050405020304" pitchFamily="18" charset="0"/>
                <a:cs typeface="Times New Roman" panose="02020603050405020304" pitchFamily="18" charset="0"/>
              </a:rPr>
              <a:t>UML </a:t>
            </a:r>
            <a:r>
              <a:rPr sz="2400" spc="-10" dirty="0" smtClean="0">
                <a:latin typeface="Times New Roman" panose="02020603050405020304" pitchFamily="18" charset="0"/>
                <a:cs typeface="Times New Roman" panose="02020603050405020304" pitchFamily="18" charset="0"/>
              </a:rPr>
              <a:t>represents </a:t>
            </a:r>
            <a:r>
              <a:rPr sz="2400" dirty="0">
                <a:latin typeface="Times New Roman" panose="02020603050405020304" pitchFamily="18" charset="0"/>
                <a:cs typeface="Times New Roman" panose="02020603050405020304" pitchFamily="18" charset="0"/>
              </a:rPr>
              <a:t>a </a:t>
            </a:r>
            <a:r>
              <a:rPr sz="2400" spc="-10" dirty="0">
                <a:latin typeface="Times New Roman" panose="02020603050405020304" pitchFamily="18" charset="0"/>
                <a:cs typeface="Times New Roman" panose="02020603050405020304" pitchFamily="18" charset="0"/>
              </a:rPr>
              <a:t>collection </a:t>
            </a:r>
            <a:r>
              <a:rPr sz="2400" spc="-5" dirty="0">
                <a:latin typeface="Times New Roman" panose="02020603050405020304" pitchFamily="18" charset="0"/>
                <a:cs typeface="Times New Roman" panose="02020603050405020304" pitchFamily="18" charset="0"/>
              </a:rPr>
              <a:t>of </a:t>
            </a:r>
            <a:r>
              <a:rPr sz="2400" spc="-10" dirty="0">
                <a:latin typeface="Times New Roman" panose="02020603050405020304" pitchFamily="18" charset="0"/>
                <a:cs typeface="Times New Roman" panose="02020603050405020304" pitchFamily="18" charset="0"/>
              </a:rPr>
              <a:t>best </a:t>
            </a:r>
            <a:r>
              <a:rPr sz="2400" dirty="0">
                <a:latin typeface="Times New Roman" panose="02020603050405020304" pitchFamily="18" charset="0"/>
                <a:cs typeface="Times New Roman" panose="02020603050405020304" pitchFamily="18" charset="0"/>
              </a:rPr>
              <a:t>engineering </a:t>
            </a:r>
            <a:r>
              <a:rPr sz="2400" spc="-10" dirty="0">
                <a:latin typeface="Times New Roman" panose="02020603050405020304" pitchFamily="18" charset="0"/>
                <a:cs typeface="Times New Roman" panose="02020603050405020304" pitchFamily="18" charset="0"/>
              </a:rPr>
              <a:t>practices </a:t>
            </a:r>
            <a:r>
              <a:rPr sz="2400" spc="-53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that</a:t>
            </a:r>
            <a:r>
              <a:rPr sz="2400" spc="-20" dirty="0">
                <a:latin typeface="Times New Roman" panose="02020603050405020304" pitchFamily="18" charset="0"/>
                <a:cs typeface="Times New Roman" panose="02020603050405020304" pitchFamily="18" charset="0"/>
              </a:rPr>
              <a:t> have</a:t>
            </a:r>
            <a:r>
              <a:rPr sz="240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proven</a:t>
            </a:r>
            <a:r>
              <a:rPr sz="2400" spc="1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successful</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in the modeling</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of</a:t>
            </a:r>
            <a:r>
              <a:rPr sz="2400" spc="-1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large</a:t>
            </a:r>
            <a:r>
              <a:rPr sz="2400" dirty="0">
                <a:latin typeface="Times New Roman" panose="02020603050405020304" pitchFamily="18" charset="0"/>
                <a:cs typeface="Times New Roman" panose="02020603050405020304" pitchFamily="18" charset="0"/>
              </a:rPr>
              <a:t> and </a:t>
            </a:r>
            <a:r>
              <a:rPr sz="2400" spc="-15" dirty="0" smtClean="0">
                <a:latin typeface="Times New Roman" panose="02020603050405020304" pitchFamily="18" charset="0"/>
                <a:cs typeface="Times New Roman" panose="02020603050405020304" pitchFamily="18" charset="0"/>
              </a:rPr>
              <a:t>complex</a:t>
            </a:r>
            <a:r>
              <a:rPr sz="2400" spc="-20" dirty="0" smtClean="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systems.</a:t>
            </a:r>
            <a:endParaRPr sz="2400" dirty="0">
              <a:latin typeface="Times New Roman" panose="02020603050405020304" pitchFamily="18" charset="0"/>
              <a:cs typeface="Times New Roman" panose="02020603050405020304" pitchFamily="18" charset="0"/>
            </a:endParaRPr>
          </a:p>
          <a:p>
            <a:pPr marL="241300" marR="62865" indent="-228600" algn="just">
              <a:spcBef>
                <a:spcPts val="994"/>
              </a:spcBef>
              <a:buFont typeface="Arial MT"/>
              <a:buChar char="•"/>
              <a:tabLst>
                <a:tab pos="241300" algn="l"/>
              </a:tabLst>
            </a:pPr>
            <a:r>
              <a:rPr lang="en-IN" sz="2400" spc="-5" dirty="0" smtClean="0">
                <a:latin typeface="Times New Roman" panose="02020603050405020304" pitchFamily="18" charset="0"/>
                <a:cs typeface="Times New Roman" panose="02020603050405020304" pitchFamily="18" charset="0"/>
              </a:rPr>
              <a:t>It </a:t>
            </a:r>
            <a:r>
              <a:rPr sz="2400" spc="-5" dirty="0" smtClean="0">
                <a:latin typeface="Times New Roman" panose="02020603050405020304" pitchFamily="18" charset="0"/>
                <a:cs typeface="Times New Roman" panose="02020603050405020304" pitchFamily="18" charset="0"/>
              </a:rPr>
              <a:t>uses </a:t>
            </a:r>
            <a:r>
              <a:rPr sz="2400" spc="-5" dirty="0">
                <a:latin typeface="Times New Roman" panose="02020603050405020304" pitchFamily="18" charset="0"/>
                <a:cs typeface="Times New Roman" panose="02020603050405020304" pitchFamily="18" charset="0"/>
              </a:rPr>
              <a:t>mostly </a:t>
            </a:r>
            <a:r>
              <a:rPr sz="2400" spc="-10" dirty="0">
                <a:latin typeface="Times New Roman" panose="02020603050405020304" pitchFamily="18" charset="0"/>
                <a:cs typeface="Times New Roman" panose="02020603050405020304" pitchFamily="18" charset="0"/>
              </a:rPr>
              <a:t>graphical notations </a:t>
            </a:r>
            <a:r>
              <a:rPr sz="2400" spc="-15" dirty="0">
                <a:latin typeface="Times New Roman" panose="02020603050405020304" pitchFamily="18" charset="0"/>
                <a:cs typeface="Times New Roman" panose="02020603050405020304" pitchFamily="18" charset="0"/>
              </a:rPr>
              <a:t>to express </a:t>
            </a:r>
            <a:r>
              <a:rPr sz="2400" dirty="0">
                <a:latin typeface="Times New Roman" panose="02020603050405020304" pitchFamily="18" charset="0"/>
                <a:cs typeface="Times New Roman" panose="02020603050405020304" pitchFamily="18" charset="0"/>
              </a:rPr>
              <a:t>the </a:t>
            </a:r>
            <a:r>
              <a:rPr lang="en-IN" sz="2400" dirty="0" smtClean="0">
                <a:latin typeface="Times New Roman" panose="02020603050405020304" pitchFamily="18" charset="0"/>
                <a:cs typeface="Times New Roman" panose="02020603050405020304" pitchFamily="18" charset="0"/>
              </a:rPr>
              <a:t>analysis and </a:t>
            </a:r>
            <a:r>
              <a:rPr sz="2400" spc="-5" dirty="0" smtClean="0">
                <a:latin typeface="Times New Roman" panose="02020603050405020304" pitchFamily="18" charset="0"/>
                <a:cs typeface="Times New Roman" panose="02020603050405020304" pitchFamily="18" charset="0"/>
              </a:rPr>
              <a:t>design </a:t>
            </a:r>
            <a:r>
              <a:rPr sz="2400" spc="-530" dirty="0" smtClean="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of</a:t>
            </a:r>
            <a:r>
              <a:rPr sz="2400" spc="-15" dirty="0">
                <a:latin typeface="Times New Roman" panose="02020603050405020304" pitchFamily="18" charset="0"/>
                <a:cs typeface="Times New Roman" panose="02020603050405020304" pitchFamily="18" charset="0"/>
              </a:rPr>
              <a:t> software</a:t>
            </a:r>
            <a:r>
              <a:rPr sz="240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projects</a:t>
            </a:r>
            <a:r>
              <a:rPr sz="2400" spc="-10" dirty="0" smtClean="0">
                <a:latin typeface="Times New Roman" panose="02020603050405020304" pitchFamily="18" charset="0"/>
                <a:cs typeface="Times New Roman" panose="02020603050405020304" pitchFamily="18" charset="0"/>
              </a:rPr>
              <a:t>.</a:t>
            </a:r>
            <a:endParaRPr sz="2400" dirty="0">
              <a:latin typeface="Times New Roman" panose="02020603050405020304" pitchFamily="18" charset="0"/>
              <a:cs typeface="Times New Roman" panose="02020603050405020304" pitchFamily="18" charset="0"/>
            </a:endParaRPr>
          </a:p>
          <a:p>
            <a:pPr marL="241300" marR="256540" indent="-228600" algn="just">
              <a:spcBef>
                <a:spcPts val="990"/>
              </a:spcBef>
              <a:buFont typeface="Arial MT"/>
              <a:buChar char="•"/>
              <a:tabLst>
                <a:tab pos="241300" algn="l"/>
              </a:tabLst>
            </a:pPr>
            <a:r>
              <a:rPr lang="en-IN" sz="2400" spc="-5" dirty="0" smtClean="0">
                <a:latin typeface="Times New Roman" panose="02020603050405020304" pitchFamily="18" charset="0"/>
                <a:cs typeface="Times New Roman" panose="02020603050405020304" pitchFamily="18" charset="0"/>
              </a:rPr>
              <a:t>It </a:t>
            </a:r>
            <a:r>
              <a:rPr sz="2400" spc="-5" dirty="0" smtClean="0">
                <a:latin typeface="Times New Roman" panose="02020603050405020304" pitchFamily="18" charset="0"/>
                <a:cs typeface="Times New Roman" panose="02020603050405020304" pitchFamily="18" charset="0"/>
              </a:rPr>
              <a:t>helps </a:t>
            </a:r>
            <a:r>
              <a:rPr sz="2400" spc="-10" dirty="0">
                <a:latin typeface="Times New Roman" panose="02020603050405020304" pitchFamily="18" charset="0"/>
                <a:cs typeface="Times New Roman" panose="02020603050405020304" pitchFamily="18" charset="0"/>
              </a:rPr>
              <a:t>project </a:t>
            </a:r>
            <a:r>
              <a:rPr sz="2400" spc="-5" dirty="0">
                <a:latin typeface="Times New Roman" panose="02020603050405020304" pitchFamily="18" charset="0"/>
                <a:cs typeface="Times New Roman" panose="02020603050405020304" pitchFamily="18" charset="0"/>
              </a:rPr>
              <a:t>teams </a:t>
            </a:r>
            <a:r>
              <a:rPr sz="2400" spc="-10" dirty="0">
                <a:latin typeface="Times New Roman" panose="02020603050405020304" pitchFamily="18" charset="0"/>
                <a:cs typeface="Times New Roman" panose="02020603050405020304" pitchFamily="18" charset="0"/>
              </a:rPr>
              <a:t>communicate, </a:t>
            </a:r>
            <a:r>
              <a:rPr sz="2400" spc="-15" dirty="0">
                <a:latin typeface="Times New Roman" panose="02020603050405020304" pitchFamily="18" charset="0"/>
                <a:cs typeface="Times New Roman" panose="02020603050405020304" pitchFamily="18" charset="0"/>
              </a:rPr>
              <a:t>explore </a:t>
            </a:r>
            <a:r>
              <a:rPr sz="2400" spc="-10" dirty="0">
                <a:latin typeface="Times New Roman" panose="02020603050405020304" pitchFamily="18" charset="0"/>
                <a:cs typeface="Times New Roman" panose="02020603050405020304" pitchFamily="18" charset="0"/>
              </a:rPr>
              <a:t> potential </a:t>
            </a:r>
            <a:r>
              <a:rPr sz="2400" spc="-5" dirty="0">
                <a:latin typeface="Times New Roman" panose="02020603050405020304" pitchFamily="18" charset="0"/>
                <a:cs typeface="Times New Roman" panose="02020603050405020304" pitchFamily="18" charset="0"/>
              </a:rPr>
              <a:t>designs, </a:t>
            </a:r>
            <a:r>
              <a:rPr sz="2400" dirty="0">
                <a:latin typeface="Times New Roman" panose="02020603050405020304" pitchFamily="18" charset="0"/>
                <a:cs typeface="Times New Roman" panose="02020603050405020304" pitchFamily="18" charset="0"/>
              </a:rPr>
              <a:t>and </a:t>
            </a:r>
            <a:r>
              <a:rPr sz="2400" spc="-15" dirty="0">
                <a:latin typeface="Times New Roman" panose="02020603050405020304" pitchFamily="18" charset="0"/>
                <a:cs typeface="Times New Roman" panose="02020603050405020304" pitchFamily="18" charset="0"/>
              </a:rPr>
              <a:t>validate </a:t>
            </a:r>
            <a:r>
              <a:rPr sz="2400" dirty="0">
                <a:latin typeface="Times New Roman" panose="02020603050405020304" pitchFamily="18" charset="0"/>
                <a:cs typeface="Times New Roman" panose="02020603050405020304" pitchFamily="18" charset="0"/>
              </a:rPr>
              <a:t>the </a:t>
            </a:r>
            <a:r>
              <a:rPr sz="2400" spc="-10" dirty="0">
                <a:latin typeface="Times New Roman" panose="02020603050405020304" pitchFamily="18" charset="0"/>
                <a:cs typeface="Times New Roman" panose="02020603050405020304" pitchFamily="18" charset="0"/>
              </a:rPr>
              <a:t>architectural </a:t>
            </a:r>
            <a:r>
              <a:rPr sz="2400" spc="-5" dirty="0">
                <a:latin typeface="Times New Roman" panose="02020603050405020304" pitchFamily="18" charset="0"/>
                <a:cs typeface="Times New Roman" panose="02020603050405020304" pitchFamily="18" charset="0"/>
              </a:rPr>
              <a:t>design of </a:t>
            </a:r>
            <a:r>
              <a:rPr sz="2400" dirty="0">
                <a:latin typeface="Times New Roman" panose="02020603050405020304" pitchFamily="18" charset="0"/>
                <a:cs typeface="Times New Roman" panose="02020603050405020304" pitchFamily="18" charset="0"/>
              </a:rPr>
              <a:t>the </a:t>
            </a:r>
            <a:r>
              <a:rPr sz="2400" spc="-53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software</a:t>
            </a:r>
            <a:r>
              <a:rPr sz="2400" spc="-10" dirty="0" smtClean="0">
                <a:latin typeface="Times New Roman" panose="02020603050405020304" pitchFamily="18" charset="0"/>
                <a:cs typeface="Times New Roman" panose="02020603050405020304" pitchFamily="18" charset="0"/>
              </a:rPr>
              <a:t>.</a:t>
            </a:r>
            <a:endParaRPr lang="en-IN" sz="2400" spc="-10" dirty="0" smtClean="0">
              <a:latin typeface="Times New Roman" panose="02020603050405020304" pitchFamily="18" charset="0"/>
              <a:cs typeface="Times New Roman" panose="02020603050405020304" pitchFamily="18" charset="0"/>
            </a:endParaRPr>
          </a:p>
          <a:p>
            <a:pPr marL="241300" marR="256540" indent="-228600" algn="just">
              <a:spcBef>
                <a:spcPts val="990"/>
              </a:spcBef>
              <a:buFont typeface="Arial MT"/>
              <a:buChar char="•"/>
              <a:tabLst>
                <a:tab pos="241300" algn="l"/>
              </a:tabLst>
            </a:pPr>
            <a:r>
              <a:rPr lang="en-IN" sz="2400" dirty="0">
                <a:latin typeface="Times New Roman" panose="02020603050405020304" pitchFamily="18" charset="0"/>
                <a:cs typeface="Times New Roman" panose="02020603050405020304" pitchFamily="18" charset="0"/>
              </a:rPr>
              <a:t>It is not dependent on any one language or technology</a:t>
            </a:r>
            <a:r>
              <a:rPr lang="en-IN" sz="2400" dirty="0" smtClean="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l="2286" t="3564"/>
          <a:stretch/>
        </p:blipFill>
        <p:spPr>
          <a:xfrm>
            <a:off x="8077200" y="152400"/>
            <a:ext cx="3468458" cy="1840336"/>
          </a:xfrm>
          <a:prstGeom prst="rect">
            <a:avLst/>
          </a:prstGeom>
          <a:effectLst>
            <a:glow rad="63500">
              <a:schemeClr val="accent6">
                <a:satMod val="175000"/>
                <a:alpha val="40000"/>
              </a:scheme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613004"/>
            <a:ext cx="6550662" cy="690574"/>
          </a:xfrm>
          <a:prstGeom prst="rect">
            <a:avLst/>
          </a:prstGeom>
        </p:spPr>
        <p:txBody>
          <a:bodyPr vert="horz" wrap="square" lIns="0" tIns="13335" rIns="0" bIns="0" rtlCol="0">
            <a:spAutoFit/>
          </a:bodyPr>
          <a:lstStyle/>
          <a:p>
            <a:pPr marL="12700">
              <a:lnSpc>
                <a:spcPct val="100000"/>
              </a:lnSpc>
              <a:spcBef>
                <a:spcPts val="105"/>
              </a:spcBef>
            </a:pPr>
            <a:r>
              <a:rPr lang="en-IN" spc="-10" dirty="0" smtClean="0">
                <a:solidFill>
                  <a:srgbClr val="C00000"/>
                </a:solidFill>
                <a:latin typeface="Times New Roman" panose="02020603050405020304" pitchFamily="18" charset="0"/>
                <a:cs typeface="Times New Roman" panose="02020603050405020304" pitchFamily="18" charset="0"/>
              </a:rPr>
              <a:t>Goal of UML</a:t>
            </a:r>
            <a:r>
              <a:rPr spc="-10" dirty="0" smtClean="0">
                <a:solidFill>
                  <a:srgbClr val="C00000"/>
                </a:solidFill>
                <a:latin typeface="Times New Roman" panose="02020603050405020304" pitchFamily="18" charset="0"/>
                <a:cs typeface="Times New Roman" panose="02020603050405020304" pitchFamily="18" charset="0"/>
              </a:rPr>
              <a:t>?</a:t>
            </a:r>
            <a:endParaRPr spc="-10" dirty="0">
              <a:solidFill>
                <a:srgbClr val="C00000"/>
              </a:solidFill>
              <a:latin typeface="Times New Roman" panose="02020603050405020304" pitchFamily="18" charset="0"/>
              <a:cs typeface="Times New Roman" panose="02020603050405020304" pitchFamily="18" charset="0"/>
            </a:endParaRPr>
          </a:p>
        </p:txBody>
      </p:sp>
      <p:sp>
        <p:nvSpPr>
          <p:cNvPr id="3" name="object 3"/>
          <p:cNvSpPr txBox="1"/>
          <p:nvPr/>
        </p:nvSpPr>
        <p:spPr>
          <a:xfrm>
            <a:off x="916938" y="1676400"/>
            <a:ext cx="10363200" cy="4231928"/>
          </a:xfrm>
          <a:prstGeom prst="rect">
            <a:avLst/>
          </a:prstGeom>
          <a:ln>
            <a:solidFill>
              <a:srgbClr val="00B050"/>
            </a:solidFill>
          </a:ln>
        </p:spPr>
        <p:txBody>
          <a:bodyPr vert="horz" wrap="square" lIns="0" tIns="83820" rIns="0" bIns="0" rtlCol="0">
            <a:spAutoFit/>
          </a:bodyPr>
          <a:lstStyle/>
          <a:p>
            <a:pPr marL="241300" marR="351790" indent="-228600" algn="just">
              <a:spcBef>
                <a:spcPts val="660"/>
              </a:spcBef>
              <a:buFont typeface="Arial MT"/>
              <a:buChar char="•"/>
              <a:tabLst>
                <a:tab pos="241300" algn="l"/>
                <a:tab pos="1506220" algn="l"/>
              </a:tabLst>
            </a:pPr>
            <a:r>
              <a:rPr lang="en-IN" sz="2800" dirty="0" smtClean="0">
                <a:latin typeface="Times New Roman" panose="02020603050405020304" pitchFamily="18" charset="0"/>
                <a:cs typeface="Times New Roman" panose="02020603050405020304" pitchFamily="18" charset="0"/>
              </a:rPr>
              <a:t>A picture is worth a 1000 words.</a:t>
            </a:r>
          </a:p>
          <a:p>
            <a:pPr marL="241300" marR="351790" indent="-228600" algn="just">
              <a:spcBef>
                <a:spcPts val="660"/>
              </a:spcBef>
              <a:buFont typeface="Arial MT"/>
              <a:buChar char="•"/>
              <a:tabLst>
                <a:tab pos="241300" algn="l"/>
                <a:tab pos="1506220" algn="l"/>
              </a:tabLst>
            </a:pPr>
            <a:r>
              <a:rPr lang="en-IN" sz="2800" dirty="0" smtClean="0">
                <a:latin typeface="Times New Roman" panose="02020603050405020304" pitchFamily="18" charset="0"/>
                <a:cs typeface="Times New Roman" panose="02020603050405020304" pitchFamily="18" charset="0"/>
              </a:rPr>
              <a:t>It defines some general purpose modelling language, which all modellers can use and it also needs to be made simple to understand and use.</a:t>
            </a:r>
          </a:p>
          <a:p>
            <a:pPr marL="241300" marR="351790" indent="-228600" algn="just">
              <a:spcBef>
                <a:spcPts val="660"/>
              </a:spcBef>
              <a:buFont typeface="Arial MT"/>
              <a:buChar char="•"/>
              <a:tabLst>
                <a:tab pos="241300" algn="l"/>
                <a:tab pos="1506220" algn="l"/>
              </a:tabLst>
            </a:pPr>
            <a:r>
              <a:rPr lang="en-IN" sz="2800" dirty="0" smtClean="0">
                <a:latin typeface="Times New Roman" panose="02020603050405020304" pitchFamily="18" charset="0"/>
                <a:cs typeface="Times New Roman" panose="02020603050405020304" pitchFamily="18" charset="0"/>
              </a:rPr>
              <a:t>UML diagrams are not only made for developers but also for business users, common people, and anybody interested to understand the system.</a:t>
            </a:r>
          </a:p>
          <a:p>
            <a:pPr marL="241300" marR="351790" indent="-228600" algn="just">
              <a:spcBef>
                <a:spcPts val="660"/>
              </a:spcBef>
              <a:buFont typeface="Arial MT"/>
              <a:buChar char="•"/>
              <a:tabLst>
                <a:tab pos="241300" algn="l"/>
                <a:tab pos="1506220" algn="l"/>
              </a:tabLst>
            </a:pPr>
            <a:r>
              <a:rPr lang="en-IN" sz="2800" dirty="0" smtClean="0">
                <a:latin typeface="Times New Roman" panose="02020603050405020304" pitchFamily="18" charset="0"/>
                <a:cs typeface="Times New Roman" panose="02020603050405020304" pitchFamily="18" charset="0"/>
              </a:rPr>
              <a:t>It is not a development method rather it accompanies with processes to make it a successful system.</a:t>
            </a:r>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80844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219168"/>
            <a:ext cx="8723248" cy="689932"/>
          </a:xfrm>
          <a:prstGeom prst="rect">
            <a:avLst/>
          </a:prstGeom>
        </p:spPr>
        <p:txBody>
          <a:bodyPr vert="horz" wrap="square" lIns="0" tIns="12700" rIns="0" bIns="0" rtlCol="0">
            <a:spAutoFit/>
          </a:bodyPr>
          <a:lstStyle/>
          <a:p>
            <a:pPr marL="12700">
              <a:lnSpc>
                <a:spcPct val="100000"/>
              </a:lnSpc>
              <a:spcBef>
                <a:spcPts val="100"/>
              </a:spcBef>
              <a:tabLst>
                <a:tab pos="2313305" algn="l"/>
              </a:tabLst>
            </a:pPr>
            <a:r>
              <a:rPr spc="-10" dirty="0">
                <a:solidFill>
                  <a:srgbClr val="C00000"/>
                </a:solidFill>
                <a:latin typeface="Times New Roman" panose="02020603050405020304" pitchFamily="18" charset="0"/>
                <a:cs typeface="Times New Roman" panose="02020603050405020304" pitchFamily="18" charset="0"/>
              </a:rPr>
              <a:t>Overview	of UML Diagrams</a:t>
            </a:r>
          </a:p>
        </p:txBody>
      </p:sp>
      <p:pic>
        <p:nvPicPr>
          <p:cNvPr id="3" name="object 3"/>
          <p:cNvPicPr/>
          <p:nvPr/>
        </p:nvPicPr>
        <p:blipFill>
          <a:blip r:embed="rId2" cstate="print"/>
          <a:stretch>
            <a:fillRect/>
          </a:stretch>
        </p:blipFill>
        <p:spPr>
          <a:xfrm>
            <a:off x="1524000" y="1600200"/>
            <a:ext cx="3732276" cy="3430524"/>
          </a:xfrm>
          <a:prstGeom prst="rect">
            <a:avLst/>
          </a:prstGeom>
        </p:spPr>
      </p:pic>
      <p:sp>
        <p:nvSpPr>
          <p:cNvPr id="4" name="object 4"/>
          <p:cNvSpPr txBox="1"/>
          <p:nvPr/>
        </p:nvSpPr>
        <p:spPr>
          <a:xfrm>
            <a:off x="2060194" y="1332921"/>
            <a:ext cx="2813050" cy="3587115"/>
          </a:xfrm>
          <a:prstGeom prst="rect">
            <a:avLst/>
          </a:prstGeom>
        </p:spPr>
        <p:txBody>
          <a:bodyPr vert="horz" wrap="square" lIns="0" tIns="225425" rIns="0" bIns="0" rtlCol="0">
            <a:spAutoFit/>
          </a:bodyPr>
          <a:lstStyle/>
          <a:p>
            <a:pPr marL="12700">
              <a:lnSpc>
                <a:spcPct val="100000"/>
              </a:lnSpc>
              <a:spcBef>
                <a:spcPts val="1775"/>
              </a:spcBef>
            </a:pPr>
            <a:r>
              <a:rPr sz="2800" spc="-10" dirty="0">
                <a:solidFill>
                  <a:srgbClr val="FF0000"/>
                </a:solidFill>
                <a:latin typeface="Tahoma"/>
                <a:cs typeface="Tahoma"/>
              </a:rPr>
              <a:t>Structural</a:t>
            </a:r>
            <a:endParaRPr sz="2800" dirty="0">
              <a:latin typeface="Tahoma"/>
              <a:cs typeface="Tahoma"/>
            </a:endParaRPr>
          </a:p>
          <a:p>
            <a:pPr marL="241300">
              <a:lnSpc>
                <a:spcPct val="100000"/>
              </a:lnSpc>
              <a:spcBef>
                <a:spcPts val="725"/>
              </a:spcBef>
            </a:pPr>
            <a:r>
              <a:rPr sz="1200" dirty="0">
                <a:latin typeface="Tahoma"/>
                <a:cs typeface="Tahoma"/>
              </a:rPr>
              <a:t>: </a:t>
            </a:r>
            <a:r>
              <a:rPr sz="1200" spc="-5" dirty="0">
                <a:latin typeface="Tahoma"/>
                <a:cs typeface="Tahoma"/>
              </a:rPr>
              <a:t>element</a:t>
            </a:r>
            <a:r>
              <a:rPr sz="1200" dirty="0">
                <a:latin typeface="Tahoma"/>
                <a:cs typeface="Tahoma"/>
              </a:rPr>
              <a:t> </a:t>
            </a:r>
            <a:r>
              <a:rPr sz="1200" spc="-5" dirty="0">
                <a:latin typeface="Tahoma"/>
                <a:cs typeface="Tahoma"/>
              </a:rPr>
              <a:t>of</a:t>
            </a:r>
            <a:r>
              <a:rPr sz="1200" spc="10" dirty="0">
                <a:latin typeface="Tahoma"/>
                <a:cs typeface="Tahoma"/>
              </a:rPr>
              <a:t> </a:t>
            </a:r>
            <a:r>
              <a:rPr sz="1200" spc="-5" dirty="0">
                <a:latin typeface="Tahoma"/>
                <a:cs typeface="Tahoma"/>
              </a:rPr>
              <a:t>spec.</a:t>
            </a:r>
            <a:r>
              <a:rPr sz="1200" spc="-10" dirty="0">
                <a:latin typeface="Tahoma"/>
                <a:cs typeface="Tahoma"/>
              </a:rPr>
              <a:t> </a:t>
            </a:r>
            <a:r>
              <a:rPr sz="1200" spc="-5" dirty="0">
                <a:latin typeface="Tahoma"/>
                <a:cs typeface="Tahoma"/>
              </a:rPr>
              <a:t>irrespective</a:t>
            </a:r>
            <a:r>
              <a:rPr sz="1200" spc="25" dirty="0">
                <a:latin typeface="Tahoma"/>
                <a:cs typeface="Tahoma"/>
              </a:rPr>
              <a:t> </a:t>
            </a:r>
            <a:r>
              <a:rPr sz="1200" spc="-5" dirty="0">
                <a:latin typeface="Tahoma"/>
                <a:cs typeface="Tahoma"/>
              </a:rPr>
              <a:t>of</a:t>
            </a:r>
            <a:r>
              <a:rPr sz="1200" dirty="0">
                <a:latin typeface="Tahoma"/>
                <a:cs typeface="Tahoma"/>
              </a:rPr>
              <a:t> </a:t>
            </a:r>
            <a:r>
              <a:rPr sz="1200" spc="-5" dirty="0">
                <a:latin typeface="Tahoma"/>
                <a:cs typeface="Tahoma"/>
              </a:rPr>
              <a:t>time</a:t>
            </a:r>
            <a:endParaRPr sz="1200" dirty="0">
              <a:latin typeface="Tahoma"/>
              <a:cs typeface="Tahoma"/>
            </a:endParaRPr>
          </a:p>
          <a:p>
            <a:pPr>
              <a:lnSpc>
                <a:spcPct val="100000"/>
              </a:lnSpc>
            </a:pPr>
            <a:endParaRPr sz="1400" dirty="0">
              <a:latin typeface="Tahoma"/>
              <a:cs typeface="Tahoma"/>
            </a:endParaRPr>
          </a:p>
          <a:p>
            <a:pPr>
              <a:lnSpc>
                <a:spcPct val="100000"/>
              </a:lnSpc>
              <a:spcBef>
                <a:spcPts val="20"/>
              </a:spcBef>
            </a:pPr>
            <a:endParaRPr sz="1750" dirty="0">
              <a:latin typeface="Tahoma"/>
              <a:cs typeface="Tahoma"/>
            </a:endParaRPr>
          </a:p>
          <a:p>
            <a:pPr marL="241300" indent="-228600">
              <a:lnSpc>
                <a:spcPct val="100000"/>
              </a:lnSpc>
              <a:buFont typeface="Arial MT"/>
              <a:buChar char="•"/>
              <a:tabLst>
                <a:tab pos="240665" algn="l"/>
                <a:tab pos="241300" algn="l"/>
              </a:tabLst>
            </a:pPr>
            <a:r>
              <a:rPr sz="2000" b="1" dirty="0">
                <a:latin typeface="Tahoma"/>
                <a:cs typeface="Tahoma"/>
              </a:rPr>
              <a:t>Class</a:t>
            </a:r>
          </a:p>
          <a:p>
            <a:pPr marL="241300" indent="-228600">
              <a:lnSpc>
                <a:spcPct val="100000"/>
              </a:lnSpc>
              <a:spcBef>
                <a:spcPts val="520"/>
              </a:spcBef>
              <a:buFont typeface="Arial MT"/>
              <a:buChar char="•"/>
              <a:tabLst>
                <a:tab pos="240665" algn="l"/>
                <a:tab pos="241300" algn="l"/>
              </a:tabLst>
            </a:pPr>
            <a:r>
              <a:rPr sz="2000" dirty="0">
                <a:latin typeface="Tahoma"/>
                <a:cs typeface="Tahoma"/>
              </a:rPr>
              <a:t>Component</a:t>
            </a:r>
          </a:p>
          <a:p>
            <a:pPr marL="241300" indent="-228600">
              <a:lnSpc>
                <a:spcPct val="100000"/>
              </a:lnSpc>
              <a:spcBef>
                <a:spcPts val="515"/>
              </a:spcBef>
              <a:buFont typeface="Arial MT"/>
              <a:buChar char="•"/>
              <a:tabLst>
                <a:tab pos="240665" algn="l"/>
                <a:tab pos="241300" algn="l"/>
              </a:tabLst>
            </a:pPr>
            <a:r>
              <a:rPr sz="2000" b="1" spc="-5" dirty="0">
                <a:latin typeface="Tahoma"/>
                <a:cs typeface="Tahoma"/>
              </a:rPr>
              <a:t>Deployment</a:t>
            </a:r>
            <a:endParaRPr sz="2000" b="1" dirty="0">
              <a:latin typeface="Tahoma"/>
              <a:cs typeface="Tahoma"/>
            </a:endParaRPr>
          </a:p>
          <a:p>
            <a:pPr marL="241300" indent="-228600">
              <a:lnSpc>
                <a:spcPct val="100000"/>
              </a:lnSpc>
              <a:spcBef>
                <a:spcPts val="530"/>
              </a:spcBef>
              <a:buFont typeface="Arial MT"/>
              <a:buChar char="•"/>
              <a:tabLst>
                <a:tab pos="240665" algn="l"/>
                <a:tab pos="241300" algn="l"/>
              </a:tabLst>
            </a:pPr>
            <a:r>
              <a:rPr sz="2000" b="1" dirty="0">
                <a:latin typeface="Tahoma"/>
                <a:cs typeface="Tahoma"/>
              </a:rPr>
              <a:t>Object</a:t>
            </a:r>
          </a:p>
          <a:p>
            <a:pPr marL="241300" indent="-228600">
              <a:lnSpc>
                <a:spcPct val="100000"/>
              </a:lnSpc>
              <a:spcBef>
                <a:spcPts val="415"/>
              </a:spcBef>
              <a:buSzPct val="95238"/>
              <a:buFont typeface="Arial MT"/>
              <a:buChar char="•"/>
              <a:tabLst>
                <a:tab pos="240665" algn="l"/>
                <a:tab pos="241300" algn="l"/>
              </a:tabLst>
            </a:pPr>
            <a:r>
              <a:rPr sz="2100" spc="-50" dirty="0">
                <a:latin typeface="Tahoma"/>
                <a:cs typeface="Tahoma"/>
              </a:rPr>
              <a:t>Composite</a:t>
            </a:r>
            <a:r>
              <a:rPr sz="2100" spc="-90" dirty="0">
                <a:latin typeface="Tahoma"/>
                <a:cs typeface="Tahoma"/>
              </a:rPr>
              <a:t> </a:t>
            </a:r>
            <a:r>
              <a:rPr sz="2100" spc="-50" dirty="0">
                <a:latin typeface="Tahoma"/>
                <a:cs typeface="Tahoma"/>
              </a:rPr>
              <a:t>structure</a:t>
            </a:r>
            <a:endParaRPr sz="2100" dirty="0">
              <a:latin typeface="Tahoma"/>
              <a:cs typeface="Tahoma"/>
            </a:endParaRPr>
          </a:p>
          <a:p>
            <a:pPr marL="241300" indent="-228600">
              <a:lnSpc>
                <a:spcPct val="100000"/>
              </a:lnSpc>
              <a:spcBef>
                <a:spcPts val="395"/>
              </a:spcBef>
              <a:buSzPct val="95238"/>
              <a:buFont typeface="Arial MT"/>
              <a:buChar char="•"/>
              <a:tabLst>
                <a:tab pos="240665" algn="l"/>
                <a:tab pos="241300" algn="l"/>
              </a:tabLst>
            </a:pPr>
            <a:r>
              <a:rPr sz="2100" spc="-60" dirty="0">
                <a:latin typeface="Tahoma"/>
                <a:cs typeface="Tahoma"/>
              </a:rPr>
              <a:t>Package</a:t>
            </a:r>
            <a:endParaRPr sz="2100" dirty="0">
              <a:latin typeface="Tahoma"/>
              <a:cs typeface="Tahoma"/>
            </a:endParaRPr>
          </a:p>
        </p:txBody>
      </p:sp>
      <p:pic>
        <p:nvPicPr>
          <p:cNvPr id="5" name="object 5"/>
          <p:cNvPicPr/>
          <p:nvPr/>
        </p:nvPicPr>
        <p:blipFill>
          <a:blip r:embed="rId3" cstate="print"/>
          <a:stretch>
            <a:fillRect/>
          </a:stretch>
        </p:blipFill>
        <p:spPr>
          <a:xfrm>
            <a:off x="6172200" y="1143000"/>
            <a:ext cx="3962400" cy="2438400"/>
          </a:xfrm>
          <a:prstGeom prst="rect">
            <a:avLst/>
          </a:prstGeom>
        </p:spPr>
      </p:pic>
      <p:sp>
        <p:nvSpPr>
          <p:cNvPr id="6" name="object 6"/>
          <p:cNvSpPr txBox="1"/>
          <p:nvPr/>
        </p:nvSpPr>
        <p:spPr>
          <a:xfrm>
            <a:off x="6251828" y="874070"/>
            <a:ext cx="3462020" cy="906144"/>
          </a:xfrm>
          <a:prstGeom prst="rect">
            <a:avLst/>
          </a:prstGeom>
        </p:spPr>
        <p:txBody>
          <a:bodyPr vert="horz" wrap="square" lIns="0" tIns="234315" rIns="0" bIns="0" rtlCol="0">
            <a:spAutoFit/>
          </a:bodyPr>
          <a:lstStyle/>
          <a:p>
            <a:pPr marL="12700">
              <a:lnSpc>
                <a:spcPct val="100000"/>
              </a:lnSpc>
              <a:spcBef>
                <a:spcPts val="1845"/>
              </a:spcBef>
            </a:pPr>
            <a:r>
              <a:rPr sz="2600" spc="-10" dirty="0">
                <a:solidFill>
                  <a:srgbClr val="FF0000"/>
                </a:solidFill>
                <a:latin typeface="Tahoma"/>
                <a:cs typeface="Tahoma"/>
              </a:rPr>
              <a:t>Behavioral</a:t>
            </a:r>
            <a:endParaRPr sz="2600">
              <a:latin typeface="Tahoma"/>
              <a:cs typeface="Tahoma"/>
            </a:endParaRPr>
          </a:p>
          <a:p>
            <a:pPr marL="241300">
              <a:lnSpc>
                <a:spcPct val="100000"/>
              </a:lnSpc>
              <a:spcBef>
                <a:spcPts val="745"/>
              </a:spcBef>
            </a:pPr>
            <a:r>
              <a:rPr sz="1100" dirty="0">
                <a:latin typeface="Tahoma"/>
                <a:cs typeface="Tahoma"/>
              </a:rPr>
              <a:t>:</a:t>
            </a:r>
            <a:r>
              <a:rPr sz="1100" spc="-5" dirty="0">
                <a:latin typeface="Tahoma"/>
                <a:cs typeface="Tahoma"/>
              </a:rPr>
              <a:t> behavioral</a:t>
            </a:r>
            <a:r>
              <a:rPr sz="1100" dirty="0">
                <a:latin typeface="Tahoma"/>
                <a:cs typeface="Tahoma"/>
              </a:rPr>
              <a:t> </a:t>
            </a:r>
            <a:r>
              <a:rPr sz="1100" spc="-5" dirty="0">
                <a:latin typeface="Tahoma"/>
                <a:cs typeface="Tahoma"/>
              </a:rPr>
              <a:t>features</a:t>
            </a:r>
            <a:r>
              <a:rPr sz="1100" spc="5" dirty="0">
                <a:latin typeface="Tahoma"/>
                <a:cs typeface="Tahoma"/>
              </a:rPr>
              <a:t> </a:t>
            </a:r>
            <a:r>
              <a:rPr sz="1100" dirty="0">
                <a:latin typeface="Tahoma"/>
                <a:cs typeface="Tahoma"/>
              </a:rPr>
              <a:t>of a</a:t>
            </a:r>
            <a:r>
              <a:rPr sz="1100" spc="5" dirty="0">
                <a:latin typeface="Tahoma"/>
                <a:cs typeface="Tahoma"/>
              </a:rPr>
              <a:t> </a:t>
            </a:r>
            <a:r>
              <a:rPr sz="1100" spc="-5" dirty="0">
                <a:latin typeface="Tahoma"/>
                <a:cs typeface="Tahoma"/>
              </a:rPr>
              <a:t>system</a:t>
            </a:r>
            <a:r>
              <a:rPr sz="1100" spc="-20" dirty="0">
                <a:latin typeface="Tahoma"/>
                <a:cs typeface="Tahoma"/>
              </a:rPr>
              <a:t> </a:t>
            </a:r>
            <a:r>
              <a:rPr sz="1100" dirty="0">
                <a:latin typeface="Tahoma"/>
                <a:cs typeface="Tahoma"/>
              </a:rPr>
              <a:t>/</a:t>
            </a:r>
            <a:r>
              <a:rPr sz="1100" spc="15" dirty="0">
                <a:latin typeface="Tahoma"/>
                <a:cs typeface="Tahoma"/>
              </a:rPr>
              <a:t> </a:t>
            </a:r>
            <a:r>
              <a:rPr sz="1100" spc="-5" dirty="0">
                <a:latin typeface="Tahoma"/>
                <a:cs typeface="Tahoma"/>
              </a:rPr>
              <a:t>business</a:t>
            </a:r>
            <a:r>
              <a:rPr sz="1100" spc="-10" dirty="0">
                <a:latin typeface="Tahoma"/>
                <a:cs typeface="Tahoma"/>
              </a:rPr>
              <a:t> </a:t>
            </a:r>
            <a:r>
              <a:rPr sz="1100" spc="-5" dirty="0">
                <a:latin typeface="Tahoma"/>
                <a:cs typeface="Tahoma"/>
              </a:rPr>
              <a:t>process</a:t>
            </a:r>
            <a:endParaRPr sz="1100">
              <a:latin typeface="Tahoma"/>
              <a:cs typeface="Tahoma"/>
            </a:endParaRPr>
          </a:p>
        </p:txBody>
      </p:sp>
      <p:sp>
        <p:nvSpPr>
          <p:cNvPr id="7" name="object 7"/>
          <p:cNvSpPr txBox="1"/>
          <p:nvPr/>
        </p:nvSpPr>
        <p:spPr>
          <a:xfrm>
            <a:off x="6251828" y="2015769"/>
            <a:ext cx="2587372" cy="1459374"/>
          </a:xfrm>
          <a:prstGeom prst="rect">
            <a:avLst/>
          </a:prstGeom>
        </p:spPr>
        <p:txBody>
          <a:bodyPr vert="horz" wrap="square" lIns="0" tIns="81280" rIns="0" bIns="0" rtlCol="0">
            <a:spAutoFit/>
          </a:bodyPr>
          <a:lstStyle/>
          <a:p>
            <a:pPr marL="241300" indent="-228600">
              <a:lnSpc>
                <a:spcPct val="100000"/>
              </a:lnSpc>
              <a:spcBef>
                <a:spcPts val="640"/>
              </a:spcBef>
              <a:buFont typeface="Arial MT"/>
              <a:buChar char="•"/>
              <a:tabLst>
                <a:tab pos="240665" algn="l"/>
                <a:tab pos="241300" algn="l"/>
              </a:tabLst>
            </a:pPr>
            <a:r>
              <a:rPr sz="1900" b="1" spc="-5" dirty="0">
                <a:latin typeface="Tahoma"/>
                <a:cs typeface="Tahoma"/>
              </a:rPr>
              <a:t>Activity</a:t>
            </a:r>
            <a:endParaRPr sz="1900" b="1" dirty="0">
              <a:latin typeface="Tahoma"/>
              <a:cs typeface="Tahoma"/>
            </a:endParaRPr>
          </a:p>
          <a:p>
            <a:pPr marL="241300" indent="-228600">
              <a:lnSpc>
                <a:spcPct val="100000"/>
              </a:lnSpc>
              <a:spcBef>
                <a:spcPts val="540"/>
              </a:spcBef>
              <a:buFont typeface="Arial MT"/>
              <a:buChar char="•"/>
              <a:tabLst>
                <a:tab pos="240665" algn="l"/>
                <a:tab pos="241300" algn="l"/>
              </a:tabLst>
            </a:pPr>
            <a:r>
              <a:rPr sz="1900" b="1" spc="-5" dirty="0">
                <a:latin typeface="Tahoma"/>
                <a:cs typeface="Tahoma"/>
              </a:rPr>
              <a:t>State</a:t>
            </a:r>
            <a:r>
              <a:rPr sz="1900" b="1" spc="-60" dirty="0">
                <a:latin typeface="Tahoma"/>
                <a:cs typeface="Tahoma"/>
              </a:rPr>
              <a:t> </a:t>
            </a:r>
            <a:r>
              <a:rPr sz="1900" b="1" spc="-5" dirty="0">
                <a:latin typeface="Tahoma"/>
                <a:cs typeface="Tahoma"/>
              </a:rPr>
              <a:t>machine</a:t>
            </a:r>
            <a:endParaRPr sz="1900" b="1" dirty="0">
              <a:latin typeface="Tahoma"/>
              <a:cs typeface="Tahoma"/>
            </a:endParaRPr>
          </a:p>
          <a:p>
            <a:pPr marL="241300" indent="-228600">
              <a:lnSpc>
                <a:spcPct val="100000"/>
              </a:lnSpc>
              <a:spcBef>
                <a:spcPts val="540"/>
              </a:spcBef>
              <a:buFont typeface="Arial MT"/>
              <a:buChar char="•"/>
              <a:tabLst>
                <a:tab pos="240665" algn="l"/>
                <a:tab pos="241300" algn="l"/>
              </a:tabLst>
            </a:pPr>
            <a:r>
              <a:rPr sz="1900" b="1" spc="-5" dirty="0">
                <a:latin typeface="Tahoma"/>
                <a:cs typeface="Tahoma"/>
              </a:rPr>
              <a:t>Use</a:t>
            </a:r>
            <a:r>
              <a:rPr sz="1900" b="1" spc="-40" dirty="0">
                <a:latin typeface="Tahoma"/>
                <a:cs typeface="Tahoma"/>
              </a:rPr>
              <a:t> </a:t>
            </a:r>
            <a:r>
              <a:rPr sz="1900" b="1" spc="-5" dirty="0">
                <a:latin typeface="Tahoma"/>
                <a:cs typeface="Tahoma"/>
              </a:rPr>
              <a:t>case</a:t>
            </a:r>
            <a:endParaRPr sz="1900" b="1" dirty="0">
              <a:latin typeface="Tahoma"/>
              <a:cs typeface="Tahoma"/>
            </a:endParaRPr>
          </a:p>
          <a:p>
            <a:pPr marL="241300" indent="-228600">
              <a:lnSpc>
                <a:spcPct val="100000"/>
              </a:lnSpc>
              <a:spcBef>
                <a:spcPts val="450"/>
              </a:spcBef>
              <a:buSzPct val="95000"/>
              <a:buFont typeface="Arial MT"/>
              <a:buChar char="•"/>
              <a:tabLst>
                <a:tab pos="240665" algn="l"/>
                <a:tab pos="241300" algn="l"/>
              </a:tabLst>
            </a:pPr>
            <a:r>
              <a:rPr sz="2000" spc="-55" dirty="0">
                <a:latin typeface="Tahoma"/>
                <a:cs typeface="Tahoma"/>
              </a:rPr>
              <a:t>Interaction</a:t>
            </a:r>
            <a:endParaRPr sz="2000" dirty="0">
              <a:latin typeface="Tahoma"/>
              <a:cs typeface="Tahoma"/>
            </a:endParaRPr>
          </a:p>
        </p:txBody>
      </p:sp>
      <p:pic>
        <p:nvPicPr>
          <p:cNvPr id="8" name="object 8"/>
          <p:cNvPicPr/>
          <p:nvPr/>
        </p:nvPicPr>
        <p:blipFill>
          <a:blip r:embed="rId4" cstate="print"/>
          <a:stretch>
            <a:fillRect/>
          </a:stretch>
        </p:blipFill>
        <p:spPr>
          <a:xfrm>
            <a:off x="6400800" y="3886200"/>
            <a:ext cx="3581400" cy="2667000"/>
          </a:xfrm>
          <a:prstGeom prst="rect">
            <a:avLst/>
          </a:prstGeom>
        </p:spPr>
      </p:pic>
      <p:sp>
        <p:nvSpPr>
          <p:cNvPr id="9" name="object 9"/>
          <p:cNvSpPr txBox="1"/>
          <p:nvPr/>
        </p:nvSpPr>
        <p:spPr>
          <a:xfrm>
            <a:off x="6480428" y="3817022"/>
            <a:ext cx="3345815" cy="2587625"/>
          </a:xfrm>
          <a:prstGeom prst="rect">
            <a:avLst/>
          </a:prstGeom>
        </p:spPr>
        <p:txBody>
          <a:bodyPr vert="horz" wrap="square" lIns="0" tIns="64135" rIns="0" bIns="0" rtlCol="0">
            <a:spAutoFit/>
          </a:bodyPr>
          <a:lstStyle/>
          <a:p>
            <a:pPr marL="12700">
              <a:lnSpc>
                <a:spcPct val="100000"/>
              </a:lnSpc>
              <a:spcBef>
                <a:spcPts val="505"/>
              </a:spcBef>
            </a:pPr>
            <a:r>
              <a:rPr sz="3200" spc="-10" dirty="0">
                <a:solidFill>
                  <a:srgbClr val="FF0000"/>
                </a:solidFill>
                <a:latin typeface="Tahoma"/>
                <a:cs typeface="Tahoma"/>
              </a:rPr>
              <a:t>Interaction</a:t>
            </a:r>
            <a:endParaRPr sz="3200" dirty="0">
              <a:latin typeface="Tahoma"/>
              <a:cs typeface="Tahoma"/>
            </a:endParaRPr>
          </a:p>
          <a:p>
            <a:pPr marL="355600">
              <a:lnSpc>
                <a:spcPct val="100000"/>
              </a:lnSpc>
              <a:spcBef>
                <a:spcPts val="155"/>
              </a:spcBef>
            </a:pPr>
            <a:r>
              <a:rPr sz="1200" dirty="0">
                <a:latin typeface="Tahoma"/>
                <a:cs typeface="Tahoma"/>
              </a:rPr>
              <a:t>:</a:t>
            </a:r>
            <a:r>
              <a:rPr sz="1200" spc="-10" dirty="0">
                <a:latin typeface="Tahoma"/>
                <a:cs typeface="Tahoma"/>
              </a:rPr>
              <a:t> </a:t>
            </a:r>
            <a:r>
              <a:rPr sz="1200" spc="-5" dirty="0">
                <a:latin typeface="Tahoma"/>
                <a:cs typeface="Tahoma"/>
              </a:rPr>
              <a:t>emphasize</a:t>
            </a:r>
            <a:r>
              <a:rPr sz="1200" dirty="0">
                <a:latin typeface="Tahoma"/>
                <a:cs typeface="Tahoma"/>
              </a:rPr>
              <a:t> </a:t>
            </a:r>
            <a:r>
              <a:rPr sz="1200" spc="-5" dirty="0">
                <a:latin typeface="Tahoma"/>
                <a:cs typeface="Tahoma"/>
              </a:rPr>
              <a:t>object</a:t>
            </a:r>
            <a:r>
              <a:rPr sz="1200" spc="-10" dirty="0">
                <a:latin typeface="Tahoma"/>
                <a:cs typeface="Tahoma"/>
              </a:rPr>
              <a:t> </a:t>
            </a:r>
            <a:r>
              <a:rPr sz="1200" spc="-5" dirty="0">
                <a:latin typeface="Tahoma"/>
                <a:cs typeface="Tahoma"/>
              </a:rPr>
              <a:t>interaction</a:t>
            </a:r>
            <a:endParaRPr sz="1200" dirty="0">
              <a:latin typeface="Tahoma"/>
              <a:cs typeface="Tahoma"/>
            </a:endParaRPr>
          </a:p>
          <a:p>
            <a:pPr>
              <a:lnSpc>
                <a:spcPct val="100000"/>
              </a:lnSpc>
              <a:spcBef>
                <a:spcPts val="15"/>
              </a:spcBef>
            </a:pPr>
            <a:endParaRPr sz="1500" dirty="0">
              <a:latin typeface="Tahoma"/>
              <a:cs typeface="Tahoma"/>
            </a:endParaRPr>
          </a:p>
          <a:p>
            <a:pPr marL="355600" indent="-342900">
              <a:lnSpc>
                <a:spcPts val="2280"/>
              </a:lnSpc>
              <a:buChar char="•"/>
              <a:tabLst>
                <a:tab pos="354965" algn="l"/>
                <a:tab pos="355600" algn="l"/>
              </a:tabLst>
            </a:pPr>
            <a:r>
              <a:rPr sz="2000" spc="-5" dirty="0">
                <a:latin typeface="Tahoma"/>
                <a:cs typeface="Tahoma"/>
              </a:rPr>
              <a:t>Communication(collaberati</a:t>
            </a:r>
            <a:endParaRPr sz="2000" dirty="0">
              <a:latin typeface="Tahoma"/>
              <a:cs typeface="Tahoma"/>
            </a:endParaRPr>
          </a:p>
          <a:p>
            <a:pPr marL="355600">
              <a:lnSpc>
                <a:spcPts val="2280"/>
              </a:lnSpc>
            </a:pPr>
            <a:r>
              <a:rPr sz="2000" dirty="0">
                <a:latin typeface="Tahoma"/>
                <a:cs typeface="Tahoma"/>
              </a:rPr>
              <a:t>on)</a:t>
            </a:r>
          </a:p>
          <a:p>
            <a:pPr marL="355600" indent="-342900">
              <a:lnSpc>
                <a:spcPct val="100000"/>
              </a:lnSpc>
              <a:spcBef>
                <a:spcPts val="244"/>
              </a:spcBef>
              <a:buChar char="•"/>
              <a:tabLst>
                <a:tab pos="354965" algn="l"/>
                <a:tab pos="355600" algn="l"/>
              </a:tabLst>
            </a:pPr>
            <a:r>
              <a:rPr sz="2000" b="1" spc="-5" dirty="0">
                <a:latin typeface="Tahoma"/>
                <a:cs typeface="Tahoma"/>
              </a:rPr>
              <a:t>Sequence</a:t>
            </a:r>
            <a:endParaRPr sz="2000" b="1" dirty="0">
              <a:latin typeface="Tahoma"/>
              <a:cs typeface="Tahoma"/>
            </a:endParaRPr>
          </a:p>
          <a:p>
            <a:pPr marL="355600" indent="-342900">
              <a:lnSpc>
                <a:spcPct val="100000"/>
              </a:lnSpc>
              <a:spcBef>
                <a:spcPts val="140"/>
              </a:spcBef>
              <a:buSzPct val="95238"/>
              <a:buChar char="•"/>
              <a:tabLst>
                <a:tab pos="354965" algn="l"/>
                <a:tab pos="355600" algn="l"/>
              </a:tabLst>
            </a:pPr>
            <a:r>
              <a:rPr sz="2100" spc="-50" dirty="0">
                <a:latin typeface="Tahoma"/>
                <a:cs typeface="Tahoma"/>
              </a:rPr>
              <a:t>Interaction</a:t>
            </a:r>
            <a:r>
              <a:rPr sz="2100" spc="-65" dirty="0">
                <a:latin typeface="Tahoma"/>
                <a:cs typeface="Tahoma"/>
              </a:rPr>
              <a:t> </a:t>
            </a:r>
            <a:r>
              <a:rPr sz="2100" spc="-55" dirty="0">
                <a:latin typeface="Tahoma"/>
                <a:cs typeface="Tahoma"/>
              </a:rPr>
              <a:t>overview</a:t>
            </a:r>
            <a:endParaRPr sz="2100" dirty="0">
              <a:latin typeface="Tahoma"/>
              <a:cs typeface="Tahoma"/>
            </a:endParaRPr>
          </a:p>
          <a:p>
            <a:pPr marL="355600" indent="-342900">
              <a:lnSpc>
                <a:spcPct val="100000"/>
              </a:lnSpc>
              <a:spcBef>
                <a:spcPts val="120"/>
              </a:spcBef>
              <a:buSzPct val="95238"/>
              <a:buChar char="•"/>
              <a:tabLst>
                <a:tab pos="354965" algn="l"/>
                <a:tab pos="355600" algn="l"/>
              </a:tabLst>
            </a:pPr>
            <a:r>
              <a:rPr sz="2100" spc="-50" dirty="0">
                <a:latin typeface="Tahoma"/>
                <a:cs typeface="Tahoma"/>
              </a:rPr>
              <a:t>Timing</a:t>
            </a:r>
            <a:endParaRPr sz="2100" dirty="0">
              <a:latin typeface="Tahoma"/>
              <a:cs typeface="Tahoma"/>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613004"/>
            <a:ext cx="4798061" cy="690574"/>
          </a:xfrm>
          <a:prstGeom prst="rect">
            <a:avLst/>
          </a:prstGeom>
        </p:spPr>
        <p:txBody>
          <a:bodyPr vert="horz" wrap="square" lIns="0" tIns="13335" rIns="0" bIns="0" rtlCol="0">
            <a:spAutoFit/>
          </a:bodyPr>
          <a:lstStyle/>
          <a:p>
            <a:pPr marL="12700">
              <a:lnSpc>
                <a:spcPct val="100000"/>
              </a:lnSpc>
              <a:spcBef>
                <a:spcPts val="105"/>
              </a:spcBef>
            </a:pPr>
            <a:r>
              <a:rPr sz="4400" spc="-5" dirty="0">
                <a:solidFill>
                  <a:srgbClr val="7030A0"/>
                </a:solidFill>
                <a:latin typeface="Algerian" panose="04020705040A02060702" pitchFamily="82" charset="0"/>
                <a:cs typeface="Calibri Light"/>
              </a:rPr>
              <a:t>Class</a:t>
            </a:r>
            <a:r>
              <a:rPr sz="4400" spc="-80" dirty="0">
                <a:solidFill>
                  <a:srgbClr val="7030A0"/>
                </a:solidFill>
                <a:latin typeface="Algerian" panose="04020705040A02060702" pitchFamily="82" charset="0"/>
                <a:cs typeface="Calibri Light"/>
              </a:rPr>
              <a:t> </a:t>
            </a:r>
            <a:r>
              <a:rPr sz="4400" spc="-10" dirty="0">
                <a:solidFill>
                  <a:srgbClr val="7030A0"/>
                </a:solidFill>
                <a:latin typeface="Algerian" panose="04020705040A02060702" pitchFamily="82" charset="0"/>
                <a:cs typeface="Calibri Light"/>
              </a:rPr>
              <a:t>diagram</a:t>
            </a:r>
            <a:endParaRPr sz="4400" dirty="0">
              <a:solidFill>
                <a:srgbClr val="7030A0"/>
              </a:solidFill>
              <a:latin typeface="Algerian" panose="04020705040A02060702" pitchFamily="82" charset="0"/>
              <a:cs typeface="Calibri Light"/>
            </a:endParaRPr>
          </a:p>
        </p:txBody>
      </p:sp>
      <p:sp>
        <p:nvSpPr>
          <p:cNvPr id="3" name="object 3"/>
          <p:cNvSpPr txBox="1"/>
          <p:nvPr/>
        </p:nvSpPr>
        <p:spPr>
          <a:xfrm>
            <a:off x="533400" y="1600200"/>
            <a:ext cx="6629400" cy="3739485"/>
          </a:xfrm>
          <a:prstGeom prst="rect">
            <a:avLst/>
          </a:prstGeom>
        </p:spPr>
        <p:txBody>
          <a:bodyPr vert="horz" wrap="square" lIns="0" tIns="60960" rIns="0" bIns="0" rtlCol="0">
            <a:spAutoFit/>
          </a:bodyPr>
          <a:lstStyle/>
          <a:p>
            <a:pPr marL="354965" marR="5080" indent="-342900" algn="just">
              <a:lnSpc>
                <a:spcPts val="3020"/>
              </a:lnSpc>
              <a:spcBef>
                <a:spcPts val="480"/>
              </a:spcBef>
              <a:buFont typeface="Arial" panose="020B0604020202020204" pitchFamily="34" charset="0"/>
              <a:buChar char="•"/>
            </a:pPr>
            <a:r>
              <a:rPr sz="2400" spc="-10" dirty="0">
                <a:latin typeface="Times New Roman" panose="02020603050405020304" pitchFamily="18" charset="0"/>
                <a:cs typeface="Times New Roman" panose="02020603050405020304" pitchFamily="18" charset="0"/>
              </a:rPr>
              <a:t>UML </a:t>
            </a:r>
            <a:r>
              <a:rPr sz="2400" i="1" spc="-10" dirty="0">
                <a:solidFill>
                  <a:srgbClr val="C00000"/>
                </a:solidFill>
                <a:latin typeface="Times New Roman" panose="02020603050405020304" pitchFamily="18" charset="0"/>
                <a:cs typeface="Times New Roman" panose="02020603050405020304" pitchFamily="18" charset="0"/>
              </a:rPr>
              <a:t>class diagram</a:t>
            </a:r>
            <a:r>
              <a:rPr lang="en-US" sz="2400" i="1" spc="-10" dirty="0">
                <a:solidFill>
                  <a:srgbClr val="C00000"/>
                </a:solidFill>
                <a:latin typeface="Times New Roman" panose="02020603050405020304" pitchFamily="18" charset="0"/>
                <a:cs typeface="Times New Roman" panose="02020603050405020304" pitchFamily="18" charset="0"/>
              </a:rPr>
              <a:t>s</a:t>
            </a:r>
            <a:r>
              <a:rPr sz="2400" i="1" spc="-10" dirty="0">
                <a:solidFill>
                  <a:srgbClr val="C00000"/>
                </a:solidFill>
                <a:latin typeface="Times New Roman" panose="02020603050405020304" pitchFamily="18" charset="0"/>
                <a:cs typeface="Times New Roman" panose="02020603050405020304" pitchFamily="18" charset="0"/>
              </a:rPr>
              <a:t> show</a:t>
            </a:r>
            <a:r>
              <a:rPr sz="2400" i="1" spc="20" dirty="0">
                <a:solidFill>
                  <a:srgbClr val="C00000"/>
                </a:solidFill>
                <a:latin typeface="Times New Roman" panose="02020603050405020304" pitchFamily="18" charset="0"/>
                <a:cs typeface="Times New Roman" panose="02020603050405020304" pitchFamily="18" charset="0"/>
              </a:rPr>
              <a:t> </a:t>
            </a:r>
            <a:r>
              <a:rPr sz="2400" i="1" spc="-5" dirty="0">
                <a:solidFill>
                  <a:srgbClr val="C00000"/>
                </a:solidFill>
                <a:latin typeface="Times New Roman" panose="02020603050405020304" pitchFamily="18" charset="0"/>
                <a:cs typeface="Times New Roman" panose="02020603050405020304" pitchFamily="18" charset="0"/>
              </a:rPr>
              <a:t>the</a:t>
            </a:r>
            <a:r>
              <a:rPr sz="2400" i="1" spc="5" dirty="0">
                <a:solidFill>
                  <a:srgbClr val="C00000"/>
                </a:solidFill>
                <a:latin typeface="Times New Roman" panose="02020603050405020304" pitchFamily="18" charset="0"/>
                <a:cs typeface="Times New Roman" panose="02020603050405020304" pitchFamily="18" charset="0"/>
              </a:rPr>
              <a:t> </a:t>
            </a:r>
            <a:r>
              <a:rPr sz="2400" i="1" spc="-5" dirty="0">
                <a:solidFill>
                  <a:srgbClr val="C00000"/>
                </a:solidFill>
                <a:latin typeface="Times New Roman" panose="02020603050405020304" pitchFamily="18" charset="0"/>
                <a:cs typeface="Times New Roman" panose="02020603050405020304" pitchFamily="18" charset="0"/>
              </a:rPr>
              <a:t>classes</a:t>
            </a:r>
            <a:r>
              <a:rPr sz="2400" i="1" spc="25" dirty="0">
                <a:solidFill>
                  <a:srgbClr val="C00000"/>
                </a:solidFill>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of</a:t>
            </a:r>
            <a:r>
              <a:rPr sz="240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the</a:t>
            </a:r>
            <a:r>
              <a:rPr sz="2400" spc="15" dirty="0">
                <a:latin typeface="Times New Roman" panose="02020603050405020304" pitchFamily="18" charset="0"/>
                <a:cs typeface="Times New Roman" panose="02020603050405020304" pitchFamily="18" charset="0"/>
              </a:rPr>
              <a:t> </a:t>
            </a:r>
            <a:r>
              <a:rPr sz="2400" spc="-25" dirty="0">
                <a:latin typeface="Times New Roman" panose="02020603050405020304" pitchFamily="18" charset="0"/>
                <a:cs typeface="Times New Roman" panose="02020603050405020304" pitchFamily="18" charset="0"/>
              </a:rPr>
              <a:t>system,</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their</a:t>
            </a:r>
            <a:r>
              <a:rPr sz="2400" spc="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inter- </a:t>
            </a:r>
            <a:r>
              <a:rPr sz="2400" spc="-61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relationships,</a:t>
            </a:r>
            <a:r>
              <a:rPr sz="2400" spc="5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and</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the</a:t>
            </a:r>
            <a:r>
              <a:rPr sz="2400" spc="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operations</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and</a:t>
            </a:r>
            <a:r>
              <a:rPr sz="2400" spc="2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attributes</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of</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the</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classes</a:t>
            </a:r>
            <a:endParaRPr sz="2400" dirty="0">
              <a:latin typeface="Times New Roman" panose="02020603050405020304" pitchFamily="18" charset="0"/>
              <a:cs typeface="Times New Roman" panose="02020603050405020304" pitchFamily="18" charset="0"/>
            </a:endParaRPr>
          </a:p>
          <a:p>
            <a:pPr marL="241300" indent="-229235" algn="just">
              <a:lnSpc>
                <a:spcPct val="100000"/>
              </a:lnSpc>
              <a:spcBef>
                <a:spcPts val="710"/>
              </a:spcBef>
              <a:buFont typeface="Arial MT"/>
              <a:buChar char="•"/>
              <a:tabLst>
                <a:tab pos="241935" algn="l"/>
              </a:tabLst>
            </a:pPr>
            <a:r>
              <a:rPr sz="2400" spc="-10" dirty="0">
                <a:latin typeface="Times New Roman" panose="02020603050405020304" pitchFamily="18" charset="0"/>
                <a:cs typeface="Times New Roman" panose="02020603050405020304" pitchFamily="18" charset="0"/>
              </a:rPr>
              <a:t>Explore</a:t>
            </a:r>
            <a:r>
              <a:rPr sz="2400" spc="-5" dirty="0">
                <a:latin typeface="Times New Roman" panose="02020603050405020304" pitchFamily="18" charset="0"/>
                <a:cs typeface="Times New Roman" panose="02020603050405020304" pitchFamily="18" charset="0"/>
              </a:rPr>
              <a:t> domain</a:t>
            </a:r>
            <a:r>
              <a:rPr sz="2400" spc="-2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concepts</a:t>
            </a:r>
            <a:r>
              <a:rPr sz="2400" spc="-2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in</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the </a:t>
            </a:r>
            <a:r>
              <a:rPr sz="2400" spc="-15" dirty="0">
                <a:latin typeface="Times New Roman" panose="02020603050405020304" pitchFamily="18" charset="0"/>
                <a:cs typeface="Times New Roman" panose="02020603050405020304" pitchFamily="18" charset="0"/>
              </a:rPr>
              <a:t>form</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of</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domain </a:t>
            </a:r>
            <a:r>
              <a:rPr sz="2400" dirty="0" smtClean="0">
                <a:latin typeface="Times New Roman" panose="02020603050405020304" pitchFamily="18" charset="0"/>
                <a:cs typeface="Times New Roman" panose="02020603050405020304" pitchFamily="18" charset="0"/>
              </a:rPr>
              <a:t>model</a:t>
            </a:r>
            <a:r>
              <a:rPr lang="en-US" sz="2400" dirty="0" smtClean="0">
                <a:latin typeface="Times New Roman" panose="02020603050405020304" pitchFamily="18" charset="0"/>
                <a:cs typeface="Times New Roman" panose="02020603050405020304" pitchFamily="18" charset="0"/>
              </a:rPr>
              <a:t>.</a:t>
            </a:r>
            <a:endParaRPr sz="2400" dirty="0">
              <a:latin typeface="Times New Roman" panose="02020603050405020304" pitchFamily="18" charset="0"/>
              <a:cs typeface="Times New Roman" panose="02020603050405020304" pitchFamily="18" charset="0"/>
            </a:endParaRPr>
          </a:p>
          <a:p>
            <a:pPr marL="241300" indent="-229235" algn="just">
              <a:lnSpc>
                <a:spcPct val="100000"/>
              </a:lnSpc>
              <a:spcBef>
                <a:spcPts val="710"/>
              </a:spcBef>
              <a:buFont typeface="Arial MT"/>
              <a:buChar char="•"/>
              <a:tabLst>
                <a:tab pos="241935" algn="l"/>
              </a:tabLst>
            </a:pPr>
            <a:r>
              <a:rPr sz="2400" spc="-10" dirty="0">
                <a:latin typeface="Times New Roman" panose="02020603050405020304" pitchFamily="18" charset="0"/>
                <a:cs typeface="Times New Roman" panose="02020603050405020304" pitchFamily="18" charset="0"/>
              </a:rPr>
              <a:t>Analyze requirements</a:t>
            </a:r>
            <a:r>
              <a:rPr sz="2400" dirty="0">
                <a:latin typeface="Times New Roman" panose="02020603050405020304" pitchFamily="18" charset="0"/>
                <a:cs typeface="Times New Roman" panose="02020603050405020304" pitchFamily="18" charset="0"/>
              </a:rPr>
              <a:t> in the</a:t>
            </a:r>
            <a:r>
              <a:rPr sz="2400" spc="-2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form</a:t>
            </a:r>
            <a:r>
              <a:rPr sz="2400" spc="-5" dirty="0">
                <a:latin typeface="Times New Roman" panose="02020603050405020304" pitchFamily="18" charset="0"/>
                <a:cs typeface="Times New Roman" panose="02020603050405020304" pitchFamily="18" charset="0"/>
              </a:rPr>
              <a:t> of </a:t>
            </a:r>
            <a:r>
              <a:rPr sz="2400" dirty="0">
                <a:latin typeface="Times New Roman" panose="02020603050405020304" pitchFamily="18" charset="0"/>
                <a:cs typeface="Times New Roman" panose="02020603050405020304" pitchFamily="18" charset="0"/>
              </a:rPr>
              <a:t>a</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conceptual/analysis</a:t>
            </a:r>
            <a:r>
              <a:rPr sz="2400" spc="-20" dirty="0">
                <a:latin typeface="Times New Roman" panose="02020603050405020304" pitchFamily="18" charset="0"/>
                <a:cs typeface="Times New Roman" panose="02020603050405020304" pitchFamily="18" charset="0"/>
              </a:rPr>
              <a:t> </a:t>
            </a:r>
            <a:r>
              <a:rPr sz="2400" dirty="0" smtClean="0">
                <a:latin typeface="Times New Roman" panose="02020603050405020304" pitchFamily="18" charset="0"/>
                <a:cs typeface="Times New Roman" panose="02020603050405020304" pitchFamily="18" charset="0"/>
              </a:rPr>
              <a:t>model</a:t>
            </a:r>
            <a:r>
              <a:rPr lang="en-US" sz="2400" dirty="0" smtClean="0">
                <a:latin typeface="Times New Roman" panose="02020603050405020304" pitchFamily="18" charset="0"/>
                <a:cs typeface="Times New Roman" panose="02020603050405020304" pitchFamily="18" charset="0"/>
              </a:rPr>
              <a:t>.</a:t>
            </a:r>
            <a:endParaRPr sz="2400" dirty="0">
              <a:latin typeface="Times New Roman" panose="02020603050405020304" pitchFamily="18" charset="0"/>
              <a:cs typeface="Times New Roman" panose="02020603050405020304" pitchFamily="18" charset="0"/>
            </a:endParaRPr>
          </a:p>
          <a:p>
            <a:pPr marL="241300" indent="-229235" algn="just">
              <a:lnSpc>
                <a:spcPct val="100000"/>
              </a:lnSpc>
              <a:spcBef>
                <a:spcPts val="1030"/>
              </a:spcBef>
              <a:buFont typeface="Arial MT"/>
              <a:buChar char="•"/>
              <a:tabLst>
                <a:tab pos="241935" algn="l"/>
              </a:tabLst>
            </a:pPr>
            <a:r>
              <a:rPr sz="2400" spc="-5" dirty="0">
                <a:latin typeface="Times New Roman" panose="02020603050405020304" pitchFamily="18" charset="0"/>
                <a:cs typeface="Times New Roman" panose="02020603050405020304" pitchFamily="18" charset="0"/>
              </a:rPr>
              <a:t>Depict</a:t>
            </a:r>
            <a:r>
              <a:rPr sz="2400" spc="-1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the</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detailed</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design of</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object-oriented</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or object-based </a:t>
            </a:r>
            <a:r>
              <a:rPr sz="2400" spc="-15" dirty="0" smtClean="0">
                <a:latin typeface="Times New Roman" panose="02020603050405020304" pitchFamily="18" charset="0"/>
                <a:cs typeface="Times New Roman" panose="02020603050405020304" pitchFamily="18" charset="0"/>
              </a:rPr>
              <a:t>software</a:t>
            </a:r>
            <a:r>
              <a:rPr lang="en-US" sz="2400" spc="-15" dirty="0" smtClean="0">
                <a:latin typeface="Times New Roman" panose="02020603050405020304" pitchFamily="18" charset="0"/>
                <a:cs typeface="Times New Roman" panose="02020603050405020304" pitchFamily="18" charset="0"/>
              </a:rPr>
              <a:t>.</a:t>
            </a:r>
            <a:endParaRPr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3"/>
          <a:srcRect l="44167" t="35926" r="34166" b="32963"/>
          <a:stretch/>
        </p:blipFill>
        <p:spPr>
          <a:xfrm>
            <a:off x="7467600" y="1869742"/>
            <a:ext cx="4495800" cy="3200400"/>
          </a:xfrm>
          <a:prstGeom prst="rect">
            <a:avLst/>
          </a:prstGeom>
          <a:ln>
            <a:solidFill>
              <a:srgbClr val="00B050"/>
            </a:solidFill>
          </a:ln>
          <a:effectLst>
            <a:glow rad="63500">
              <a:schemeClr val="accent6">
                <a:satMod val="175000"/>
                <a:alpha val="40000"/>
              </a:schemeClr>
            </a:glow>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6600" y="604699"/>
            <a:ext cx="5179061" cy="690574"/>
          </a:xfrm>
          <a:prstGeom prst="rect">
            <a:avLst/>
          </a:prstGeom>
        </p:spPr>
        <p:txBody>
          <a:bodyPr vert="horz" wrap="square" lIns="0" tIns="13335" rIns="0" bIns="0" rtlCol="0">
            <a:spAutoFit/>
          </a:bodyPr>
          <a:lstStyle/>
          <a:p>
            <a:pPr marL="12700" algn="ctr">
              <a:lnSpc>
                <a:spcPct val="100000"/>
              </a:lnSpc>
              <a:spcBef>
                <a:spcPts val="105"/>
              </a:spcBef>
            </a:pPr>
            <a:r>
              <a:rPr spc="-10" dirty="0">
                <a:solidFill>
                  <a:srgbClr val="C00000"/>
                </a:solidFill>
                <a:latin typeface="Times New Roman" panose="02020603050405020304" pitchFamily="18" charset="0"/>
                <a:cs typeface="Times New Roman" panose="02020603050405020304" pitchFamily="18" charset="0"/>
              </a:rPr>
              <a:t>Evaluation </a:t>
            </a:r>
            <a:r>
              <a:rPr spc="-10" dirty="0" smtClean="0">
                <a:solidFill>
                  <a:srgbClr val="C00000"/>
                </a:solidFill>
                <a:latin typeface="Times New Roman" panose="02020603050405020304" pitchFamily="18" charset="0"/>
                <a:cs typeface="Times New Roman" panose="02020603050405020304" pitchFamily="18" charset="0"/>
              </a:rPr>
              <a:t>Pattern</a:t>
            </a:r>
            <a:endParaRPr spc="-10" dirty="0">
              <a:solidFill>
                <a:srgbClr val="C00000"/>
              </a:solidFill>
              <a:latin typeface="Times New Roman" panose="02020603050405020304" pitchFamily="18" charset="0"/>
              <a:cs typeface="Times New Roman" panose="02020603050405020304" pitchFamily="18" charset="0"/>
            </a:endParaRPr>
          </a:p>
        </p:txBody>
      </p:sp>
      <p:sp>
        <p:nvSpPr>
          <p:cNvPr id="3" name="object 3"/>
          <p:cNvSpPr txBox="1"/>
          <p:nvPr/>
        </p:nvSpPr>
        <p:spPr>
          <a:xfrm>
            <a:off x="916939" y="4860416"/>
            <a:ext cx="8204834" cy="452120"/>
          </a:xfrm>
          <a:prstGeom prst="rect">
            <a:avLst/>
          </a:prstGeom>
        </p:spPr>
        <p:txBody>
          <a:bodyPr vert="horz" wrap="square" lIns="0" tIns="12065" rIns="0" bIns="0" rtlCol="0">
            <a:spAutoFit/>
          </a:bodyPr>
          <a:lstStyle/>
          <a:p>
            <a:pPr marL="12700">
              <a:lnSpc>
                <a:spcPct val="100000"/>
              </a:lnSpc>
              <a:spcBef>
                <a:spcPts val="95"/>
              </a:spcBef>
            </a:pPr>
            <a:r>
              <a:rPr sz="2800" spc="-10" dirty="0">
                <a:latin typeface="Calibri"/>
                <a:cs typeface="Calibri"/>
              </a:rPr>
              <a:t>*CA</a:t>
            </a:r>
            <a:r>
              <a:rPr sz="2800" spc="15" dirty="0">
                <a:latin typeface="Calibri"/>
                <a:cs typeface="Calibri"/>
              </a:rPr>
              <a:t> </a:t>
            </a:r>
            <a:r>
              <a:rPr sz="2800" spc="-5" dirty="0">
                <a:latin typeface="Calibri"/>
                <a:cs typeface="Calibri"/>
              </a:rPr>
              <a:t>–</a:t>
            </a:r>
            <a:r>
              <a:rPr sz="2800" spc="15" dirty="0">
                <a:latin typeface="Calibri"/>
                <a:cs typeface="Calibri"/>
              </a:rPr>
              <a:t> </a:t>
            </a:r>
            <a:r>
              <a:rPr sz="2800" spc="-10" dirty="0">
                <a:latin typeface="Calibri"/>
                <a:cs typeface="Calibri"/>
              </a:rPr>
              <a:t>Can</a:t>
            </a:r>
            <a:r>
              <a:rPr sz="2800" dirty="0">
                <a:latin typeface="Calibri"/>
                <a:cs typeface="Calibri"/>
              </a:rPr>
              <a:t> </a:t>
            </a:r>
            <a:r>
              <a:rPr sz="2800" spc="-5" dirty="0">
                <a:latin typeface="Calibri"/>
                <a:cs typeface="Calibri"/>
              </a:rPr>
              <a:t>be</a:t>
            </a:r>
            <a:r>
              <a:rPr sz="2800" spc="10" dirty="0">
                <a:latin typeface="Calibri"/>
                <a:cs typeface="Calibri"/>
              </a:rPr>
              <a:t> </a:t>
            </a:r>
            <a:r>
              <a:rPr sz="2800" spc="-15" dirty="0">
                <a:latin typeface="Calibri"/>
                <a:cs typeface="Calibri"/>
              </a:rPr>
              <a:t>Quizzes,</a:t>
            </a:r>
            <a:r>
              <a:rPr sz="2800" spc="10" dirty="0">
                <a:latin typeface="Calibri"/>
                <a:cs typeface="Calibri"/>
              </a:rPr>
              <a:t> </a:t>
            </a:r>
            <a:r>
              <a:rPr sz="2800" spc="-10" dirty="0">
                <a:latin typeface="Calibri"/>
                <a:cs typeface="Calibri"/>
              </a:rPr>
              <a:t>Assignment,</a:t>
            </a:r>
            <a:r>
              <a:rPr sz="2800" spc="45" dirty="0">
                <a:latin typeface="Calibri"/>
                <a:cs typeface="Calibri"/>
              </a:rPr>
              <a:t> </a:t>
            </a:r>
            <a:r>
              <a:rPr sz="2800" spc="-10" dirty="0">
                <a:latin typeface="Calibri"/>
                <a:cs typeface="Calibri"/>
              </a:rPr>
              <a:t>Projects,</a:t>
            </a:r>
            <a:r>
              <a:rPr sz="2800" spc="15" dirty="0">
                <a:latin typeface="Calibri"/>
                <a:cs typeface="Calibri"/>
              </a:rPr>
              <a:t> </a:t>
            </a:r>
            <a:r>
              <a:rPr sz="2800" spc="-5" dirty="0">
                <a:latin typeface="Calibri"/>
                <a:cs typeface="Calibri"/>
              </a:rPr>
              <a:t>and</a:t>
            </a:r>
            <a:r>
              <a:rPr sz="2800" spc="25" dirty="0">
                <a:latin typeface="Calibri"/>
                <a:cs typeface="Calibri"/>
              </a:rPr>
              <a:t> </a:t>
            </a:r>
            <a:r>
              <a:rPr sz="2800" spc="-10" dirty="0">
                <a:latin typeface="Calibri"/>
                <a:cs typeface="Calibri"/>
              </a:rPr>
              <a:t>Reports</a:t>
            </a:r>
            <a:endParaRPr sz="2800">
              <a:latin typeface="Calibri"/>
              <a:cs typeface="Calibri"/>
            </a:endParaRPr>
          </a:p>
        </p:txBody>
      </p:sp>
      <p:graphicFrame>
        <p:nvGraphicFramePr>
          <p:cNvPr id="4" name="object 4"/>
          <p:cNvGraphicFramePr>
            <a:graphicFrameLocks noGrp="1"/>
          </p:cNvGraphicFramePr>
          <p:nvPr>
            <p:extLst>
              <p:ext uri="{D42A27DB-BD31-4B8C-83A1-F6EECF244321}">
                <p14:modId xmlns:p14="http://schemas.microsoft.com/office/powerpoint/2010/main" val="2496760610"/>
              </p:ext>
            </p:extLst>
          </p:nvPr>
        </p:nvGraphicFramePr>
        <p:xfrm>
          <a:off x="2541270" y="1850390"/>
          <a:ext cx="6649720" cy="2397758"/>
        </p:xfrm>
        <a:graphic>
          <a:graphicData uri="http://schemas.openxmlformats.org/drawingml/2006/table">
            <a:tbl>
              <a:tblPr firstRow="1" bandRow="1">
                <a:tableStyleId>{2D5ABB26-0587-4C30-8999-92F81FD0307C}</a:tableStyleId>
              </a:tblPr>
              <a:tblGrid>
                <a:gridCol w="3737610">
                  <a:extLst>
                    <a:ext uri="{9D8B030D-6E8A-4147-A177-3AD203B41FA5}">
                      <a16:colId xmlns:a16="http://schemas.microsoft.com/office/drawing/2014/main" val="20000"/>
                    </a:ext>
                  </a:extLst>
                </a:gridCol>
                <a:gridCol w="1384300">
                  <a:extLst>
                    <a:ext uri="{9D8B030D-6E8A-4147-A177-3AD203B41FA5}">
                      <a16:colId xmlns:a16="http://schemas.microsoft.com/office/drawing/2014/main" val="20001"/>
                    </a:ext>
                  </a:extLst>
                </a:gridCol>
                <a:gridCol w="1527810">
                  <a:extLst>
                    <a:ext uri="{9D8B030D-6E8A-4147-A177-3AD203B41FA5}">
                      <a16:colId xmlns:a16="http://schemas.microsoft.com/office/drawing/2014/main" val="20002"/>
                    </a:ext>
                  </a:extLst>
                </a:gridCol>
              </a:tblGrid>
              <a:tr h="370839">
                <a:tc>
                  <a:txBody>
                    <a:bodyPr/>
                    <a:lstStyle/>
                    <a:p>
                      <a:pPr marL="91440" algn="ctr">
                        <a:lnSpc>
                          <a:spcPct val="100000"/>
                        </a:lnSpc>
                        <a:spcBef>
                          <a:spcPts val="240"/>
                        </a:spcBef>
                      </a:pPr>
                      <a:r>
                        <a:rPr sz="1800" spc="-5" dirty="0">
                          <a:latin typeface="Times New Roman" panose="02020603050405020304" pitchFamily="18" charset="0"/>
                          <a:cs typeface="Times New Roman" panose="02020603050405020304" pitchFamily="18" charset="0"/>
                        </a:rPr>
                        <a:t>Assessment</a:t>
                      </a:r>
                      <a:endParaRPr sz="1800">
                        <a:latin typeface="Times New Roman" panose="02020603050405020304" pitchFamily="18" charset="0"/>
                        <a:cs typeface="Times New Roman" panose="02020603050405020304" pitchFamily="18" charset="0"/>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gn="ctr">
                        <a:lnSpc>
                          <a:spcPct val="100000"/>
                        </a:lnSpc>
                        <a:spcBef>
                          <a:spcPts val="240"/>
                        </a:spcBef>
                      </a:pPr>
                      <a:r>
                        <a:rPr sz="1800" spc="-5" dirty="0">
                          <a:latin typeface="Times New Roman" panose="02020603050405020304" pitchFamily="18" charset="0"/>
                          <a:cs typeface="Times New Roman" panose="02020603050405020304" pitchFamily="18" charset="0"/>
                        </a:rPr>
                        <a:t>Internal</a:t>
                      </a:r>
                      <a:endParaRPr sz="1800">
                        <a:latin typeface="Times New Roman" panose="02020603050405020304" pitchFamily="18" charset="0"/>
                        <a:cs typeface="Times New Roman" panose="02020603050405020304" pitchFamily="18" charset="0"/>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gn="ctr">
                        <a:lnSpc>
                          <a:spcPct val="100000"/>
                        </a:lnSpc>
                        <a:spcBef>
                          <a:spcPts val="240"/>
                        </a:spcBef>
                      </a:pPr>
                      <a:r>
                        <a:rPr sz="1800" spc="-5" dirty="0">
                          <a:latin typeface="Times New Roman" panose="02020603050405020304" pitchFamily="18" charset="0"/>
                          <a:cs typeface="Times New Roman" panose="02020603050405020304" pitchFamily="18" charset="0"/>
                        </a:rPr>
                        <a:t>External</a:t>
                      </a:r>
                      <a:endParaRPr sz="1800">
                        <a:latin typeface="Times New Roman" panose="02020603050405020304" pitchFamily="18" charset="0"/>
                        <a:cs typeface="Times New Roman" panose="02020603050405020304" pitchFamily="18" charset="0"/>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70839">
                <a:tc>
                  <a:txBody>
                    <a:bodyPr/>
                    <a:lstStyle/>
                    <a:p>
                      <a:pPr marL="91440" algn="ctr">
                        <a:lnSpc>
                          <a:spcPct val="100000"/>
                        </a:lnSpc>
                        <a:spcBef>
                          <a:spcPts val="240"/>
                        </a:spcBef>
                      </a:pPr>
                      <a:r>
                        <a:rPr sz="1800" spc="-5" dirty="0">
                          <a:latin typeface="Times New Roman" panose="02020603050405020304" pitchFamily="18" charset="0"/>
                          <a:cs typeface="Times New Roman" panose="02020603050405020304" pitchFamily="18" charset="0"/>
                        </a:rPr>
                        <a:t>Mid</a:t>
                      </a:r>
                      <a:r>
                        <a:rPr sz="1800" spc="-30" dirty="0">
                          <a:latin typeface="Times New Roman" panose="02020603050405020304" pitchFamily="18" charset="0"/>
                          <a:cs typeface="Times New Roman" panose="02020603050405020304" pitchFamily="18" charset="0"/>
                        </a:rPr>
                        <a:t> </a:t>
                      </a:r>
                      <a:r>
                        <a:rPr sz="1800" spc="-40" dirty="0">
                          <a:latin typeface="Times New Roman" panose="02020603050405020304" pitchFamily="18" charset="0"/>
                          <a:cs typeface="Times New Roman" panose="02020603050405020304" pitchFamily="18" charset="0"/>
                        </a:rPr>
                        <a:t>Term</a:t>
                      </a:r>
                      <a:endParaRPr sz="1800">
                        <a:latin typeface="Times New Roman" panose="02020603050405020304" pitchFamily="18" charset="0"/>
                        <a:cs typeface="Times New Roman" panose="02020603050405020304" pitchFamily="18" charset="0"/>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gn="ctr">
                        <a:lnSpc>
                          <a:spcPct val="100000"/>
                        </a:lnSpc>
                        <a:spcBef>
                          <a:spcPts val="240"/>
                        </a:spcBef>
                      </a:pPr>
                      <a:r>
                        <a:rPr sz="1800" spc="-5" dirty="0">
                          <a:latin typeface="Times New Roman" panose="02020603050405020304" pitchFamily="18" charset="0"/>
                          <a:cs typeface="Times New Roman" panose="02020603050405020304" pitchFamily="18" charset="0"/>
                        </a:rPr>
                        <a:t>20</a:t>
                      </a:r>
                      <a:endParaRPr sz="1800" dirty="0">
                        <a:latin typeface="Times New Roman" panose="02020603050405020304" pitchFamily="18" charset="0"/>
                        <a:cs typeface="Times New Roman" panose="02020603050405020304" pitchFamily="18" charset="0"/>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endParaRPr sz="23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914400">
                <a:tc>
                  <a:txBody>
                    <a:bodyPr/>
                    <a:lstStyle/>
                    <a:p>
                      <a:pPr marL="91440" marR="476884" algn="ctr">
                        <a:lnSpc>
                          <a:spcPct val="100000"/>
                        </a:lnSpc>
                        <a:spcBef>
                          <a:spcPts val="244"/>
                        </a:spcBef>
                      </a:pPr>
                      <a:r>
                        <a:rPr sz="1800" spc="-5" dirty="0">
                          <a:latin typeface="Times New Roman" panose="02020603050405020304" pitchFamily="18" charset="0"/>
                          <a:cs typeface="Times New Roman" panose="02020603050405020304" pitchFamily="18" charset="0"/>
                        </a:rPr>
                        <a:t>*Continuous Assessment (Theory) </a:t>
                      </a:r>
                      <a:r>
                        <a:rPr sz="1800" spc="-395" dirty="0">
                          <a:latin typeface="Times New Roman" panose="02020603050405020304" pitchFamily="18" charset="0"/>
                          <a:cs typeface="Times New Roman" panose="02020603050405020304" pitchFamily="18" charset="0"/>
                        </a:rPr>
                        <a:t> </a:t>
                      </a:r>
                      <a:r>
                        <a:rPr sz="1800" spc="-35" dirty="0">
                          <a:latin typeface="Times New Roman" panose="02020603050405020304" pitchFamily="18" charset="0"/>
                          <a:cs typeface="Times New Roman" panose="02020603050405020304" pitchFamily="18" charset="0"/>
                        </a:rPr>
                        <a:t>(CAT)</a:t>
                      </a:r>
                      <a:endParaRPr sz="1800" dirty="0">
                        <a:latin typeface="Times New Roman" panose="02020603050405020304" pitchFamily="18" charset="0"/>
                        <a:cs typeface="Times New Roman" panose="02020603050405020304" pitchFamily="18" charset="0"/>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gn="ctr">
                        <a:lnSpc>
                          <a:spcPct val="100000"/>
                        </a:lnSpc>
                        <a:spcBef>
                          <a:spcPts val="244"/>
                        </a:spcBef>
                      </a:pPr>
                      <a:r>
                        <a:rPr lang="en-US" sz="1800" spc="-5" dirty="0" smtClean="0">
                          <a:latin typeface="Times New Roman" panose="02020603050405020304" pitchFamily="18" charset="0"/>
                          <a:cs typeface="Times New Roman" panose="02020603050405020304" pitchFamily="18" charset="0"/>
                        </a:rPr>
                        <a:t>1</a:t>
                      </a:r>
                      <a:r>
                        <a:rPr sz="1800" spc="-5" dirty="0" smtClean="0">
                          <a:latin typeface="Times New Roman" panose="02020603050405020304" pitchFamily="18" charset="0"/>
                          <a:cs typeface="Times New Roman" panose="02020603050405020304" pitchFamily="18" charset="0"/>
                        </a:rPr>
                        <a:t>0</a:t>
                      </a:r>
                      <a:endParaRPr sz="1800" dirty="0">
                        <a:latin typeface="Times New Roman" panose="02020603050405020304" pitchFamily="18" charset="0"/>
                        <a:cs typeface="Times New Roman" panose="02020603050405020304" pitchFamily="18" charset="0"/>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endParaRPr sz="23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70840">
                <a:tc>
                  <a:txBody>
                    <a:bodyPr/>
                    <a:lstStyle/>
                    <a:p>
                      <a:pPr marL="91440" algn="ctr">
                        <a:lnSpc>
                          <a:spcPct val="100000"/>
                        </a:lnSpc>
                        <a:spcBef>
                          <a:spcPts val="245"/>
                        </a:spcBef>
                      </a:pPr>
                      <a:r>
                        <a:rPr sz="1800" spc="-5" dirty="0">
                          <a:latin typeface="Times New Roman" panose="02020603050405020304" pitchFamily="18" charset="0"/>
                          <a:cs typeface="Times New Roman" panose="02020603050405020304" pitchFamily="18" charset="0"/>
                        </a:rPr>
                        <a:t>Continuous</a:t>
                      </a:r>
                      <a:r>
                        <a:rPr sz="180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Assessment</a:t>
                      </a:r>
                      <a:r>
                        <a:rPr sz="1800" spc="-4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(Lab)</a:t>
                      </a:r>
                      <a:r>
                        <a:rPr sz="180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(CAL)</a:t>
                      </a:r>
                      <a:endParaRPr sz="1800">
                        <a:latin typeface="Times New Roman" panose="02020603050405020304" pitchFamily="18" charset="0"/>
                        <a:cs typeface="Times New Roman" panose="02020603050405020304" pitchFamily="18" charset="0"/>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gn="ctr">
                        <a:lnSpc>
                          <a:spcPct val="100000"/>
                        </a:lnSpc>
                        <a:spcBef>
                          <a:spcPts val="245"/>
                        </a:spcBef>
                      </a:pPr>
                      <a:r>
                        <a:rPr lang="en-US" sz="1800" spc="-5" dirty="0" smtClean="0">
                          <a:latin typeface="Times New Roman" panose="02020603050405020304" pitchFamily="18" charset="0"/>
                          <a:cs typeface="Times New Roman" panose="02020603050405020304" pitchFamily="18" charset="0"/>
                        </a:rPr>
                        <a:t>4</a:t>
                      </a:r>
                      <a:r>
                        <a:rPr sz="1800" spc="-5" dirty="0" smtClean="0">
                          <a:latin typeface="Times New Roman" panose="02020603050405020304" pitchFamily="18" charset="0"/>
                          <a:cs typeface="Times New Roman" panose="02020603050405020304" pitchFamily="18" charset="0"/>
                        </a:rPr>
                        <a:t>0</a:t>
                      </a:r>
                      <a:endParaRPr sz="1800" dirty="0">
                        <a:latin typeface="Times New Roman" panose="02020603050405020304" pitchFamily="18" charset="0"/>
                        <a:cs typeface="Times New Roman" panose="02020603050405020304" pitchFamily="18" charset="0"/>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endParaRPr sz="23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70840">
                <a:tc>
                  <a:txBody>
                    <a:bodyPr/>
                    <a:lstStyle/>
                    <a:p>
                      <a:pPr marL="91440" algn="ctr">
                        <a:lnSpc>
                          <a:spcPct val="100000"/>
                        </a:lnSpc>
                        <a:spcBef>
                          <a:spcPts val="244"/>
                        </a:spcBef>
                      </a:pPr>
                      <a:r>
                        <a:rPr sz="1800" spc="-5" dirty="0">
                          <a:latin typeface="Times New Roman" panose="02020603050405020304" pitchFamily="18" charset="0"/>
                          <a:cs typeface="Times New Roman" panose="02020603050405020304" pitchFamily="18" charset="0"/>
                        </a:rPr>
                        <a:t>End</a:t>
                      </a:r>
                      <a:r>
                        <a:rPr sz="1800" spc="-2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Semester</a:t>
                      </a:r>
                      <a:endParaRPr sz="1800">
                        <a:latin typeface="Times New Roman" panose="02020603050405020304" pitchFamily="18" charset="0"/>
                        <a:cs typeface="Times New Roman" panose="02020603050405020304" pitchFamily="18" charset="0"/>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endParaRPr sz="23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gn="ctr">
                        <a:lnSpc>
                          <a:spcPct val="100000"/>
                        </a:lnSpc>
                        <a:spcBef>
                          <a:spcPts val="244"/>
                        </a:spcBef>
                      </a:pPr>
                      <a:r>
                        <a:rPr sz="1800" spc="-5" dirty="0">
                          <a:latin typeface="Times New Roman" panose="02020603050405020304" pitchFamily="18" charset="0"/>
                          <a:cs typeface="Times New Roman" panose="02020603050405020304" pitchFamily="18" charset="0"/>
                        </a:rPr>
                        <a:t>30</a:t>
                      </a:r>
                      <a:endParaRPr sz="1800" dirty="0">
                        <a:latin typeface="Times New Roman" panose="02020603050405020304" pitchFamily="18" charset="0"/>
                        <a:cs typeface="Times New Roman" panose="02020603050405020304" pitchFamily="18" charset="0"/>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8468" t="22463" r="36667" b="21014"/>
          <a:stretch/>
        </p:blipFill>
        <p:spPr>
          <a:xfrm>
            <a:off x="838200" y="533400"/>
            <a:ext cx="9982200" cy="5943600"/>
          </a:xfrm>
          <a:prstGeom prst="rect">
            <a:avLst/>
          </a:prstGeom>
        </p:spPr>
      </p:pic>
    </p:spTree>
    <p:extLst>
      <p:ext uri="{BB962C8B-B14F-4D97-AF65-F5344CB8AC3E}">
        <p14:creationId xmlns:p14="http://schemas.microsoft.com/office/powerpoint/2010/main" val="10015441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750" t="4074" r="5416" b="4074"/>
          <a:stretch/>
        </p:blipFill>
        <p:spPr>
          <a:xfrm>
            <a:off x="527669" y="304800"/>
            <a:ext cx="11119054" cy="6324600"/>
          </a:xfrm>
          <a:prstGeom prst="rect">
            <a:avLst/>
          </a:prstGeom>
        </p:spPr>
      </p:pic>
      <p:sp>
        <p:nvSpPr>
          <p:cNvPr id="2" name="Rectangle 1"/>
          <p:cNvSpPr/>
          <p:nvPr/>
        </p:nvSpPr>
        <p:spPr>
          <a:xfrm>
            <a:off x="8919117" y="1143000"/>
            <a:ext cx="2727606" cy="338554"/>
          </a:xfrm>
          <a:prstGeom prst="rect">
            <a:avLst/>
          </a:prstGeom>
        </p:spPr>
        <p:txBody>
          <a:bodyPr wrap="none">
            <a:spAutoFit/>
          </a:bodyPr>
          <a:lstStyle/>
          <a:p>
            <a:r>
              <a:rPr lang="en-IN" sz="1600" b="1" dirty="0">
                <a:latin typeface="Times New Roman" panose="02020603050405020304" pitchFamily="18" charset="0"/>
                <a:cs typeface="Times New Roman" panose="02020603050405020304" pitchFamily="18" charset="0"/>
              </a:rPr>
              <a:t>Class representation in UML</a:t>
            </a:r>
            <a:endParaRPr lang="en-IN" sz="1600" dirty="0"/>
          </a:p>
        </p:txBody>
      </p:sp>
    </p:spTree>
    <p:extLst>
      <p:ext uri="{BB962C8B-B14F-4D97-AF65-F5344CB8AC3E}">
        <p14:creationId xmlns:p14="http://schemas.microsoft.com/office/powerpoint/2010/main" val="26974712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500" t="20371" r="36666" b="36667"/>
          <a:stretch/>
        </p:blipFill>
        <p:spPr>
          <a:xfrm>
            <a:off x="381000" y="161693"/>
            <a:ext cx="11277600" cy="5867400"/>
          </a:xfrm>
          <a:prstGeom prst="rect">
            <a:avLst/>
          </a:prstGeom>
        </p:spPr>
      </p:pic>
      <p:pic>
        <p:nvPicPr>
          <p:cNvPr id="2" name="Picture 1"/>
          <p:cNvPicPr>
            <a:picLocks noChangeAspect="1"/>
          </p:cNvPicPr>
          <p:nvPr/>
        </p:nvPicPr>
        <p:blipFill rotWithShape="1">
          <a:blip r:embed="rId3"/>
          <a:srcRect t="3817"/>
          <a:stretch/>
        </p:blipFill>
        <p:spPr>
          <a:xfrm>
            <a:off x="7315200" y="2362200"/>
            <a:ext cx="4290405" cy="2067277"/>
          </a:xfrm>
          <a:prstGeom prst="rect">
            <a:avLst/>
          </a:prstGeom>
          <a:effectLst>
            <a:glow rad="63500">
              <a:schemeClr val="accent2">
                <a:satMod val="175000"/>
                <a:alpha val="40000"/>
              </a:schemeClr>
            </a:glow>
          </a:effectLst>
        </p:spPr>
      </p:pic>
    </p:spTree>
    <p:extLst>
      <p:ext uri="{BB962C8B-B14F-4D97-AF65-F5344CB8AC3E}">
        <p14:creationId xmlns:p14="http://schemas.microsoft.com/office/powerpoint/2010/main" val="23736321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10833" t="19630" r="35000" b="21111"/>
          <a:stretch/>
        </p:blipFill>
        <p:spPr>
          <a:xfrm>
            <a:off x="609600" y="228600"/>
            <a:ext cx="11125200" cy="6431915"/>
          </a:xfrm>
          <a:prstGeom prst="rect">
            <a:avLst/>
          </a:prstGeom>
        </p:spPr>
      </p:pic>
      <p:sp>
        <p:nvSpPr>
          <p:cNvPr id="5" name="TextBox 4"/>
          <p:cNvSpPr txBox="1"/>
          <p:nvPr/>
        </p:nvSpPr>
        <p:spPr>
          <a:xfrm>
            <a:off x="8153400" y="2362200"/>
            <a:ext cx="2971800" cy="338554"/>
          </a:xfrm>
          <a:prstGeom prst="rect">
            <a:avLst/>
          </a:prstGeom>
          <a:noFill/>
        </p:spPr>
        <p:txBody>
          <a:bodyPr wrap="square" rtlCol="0">
            <a:spAutoFit/>
          </a:bodyPr>
          <a:lstStyle/>
          <a:p>
            <a:r>
              <a:rPr lang="en-IN" sz="1600" dirty="0" smtClean="0">
                <a:latin typeface="Times New Roman" panose="02020603050405020304" pitchFamily="18" charset="0"/>
                <a:cs typeface="Times New Roman" panose="02020603050405020304" pitchFamily="18" charset="0"/>
              </a:rPr>
              <a:t>Inheritance / Generalization</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90728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6475"/>
          </a:xfrm>
        </p:spPr>
        <p:txBody>
          <a:bodyPr/>
          <a:lstStyle/>
          <a:p>
            <a:r>
              <a:rPr lang="en-IN" b="1" dirty="0" smtClean="0">
                <a:latin typeface="Times New Roman" panose="02020603050405020304" pitchFamily="18" charset="0"/>
                <a:cs typeface="Times New Roman" panose="02020603050405020304" pitchFamily="18" charset="0"/>
              </a:rPr>
              <a:t>Class representation in UML</a:t>
            </a:r>
            <a:endParaRPr lang="en-IN"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7343078" y="1692547"/>
            <a:ext cx="4328489" cy="4363256"/>
          </a:xfrm>
          <a:prstGeom prst="rect">
            <a:avLst/>
          </a:prstGeom>
        </p:spPr>
      </p:pic>
      <p:pic>
        <p:nvPicPr>
          <p:cNvPr id="5" name="Picture 4"/>
          <p:cNvPicPr>
            <a:picLocks noChangeAspect="1"/>
          </p:cNvPicPr>
          <p:nvPr/>
        </p:nvPicPr>
        <p:blipFill rotWithShape="1">
          <a:blip r:embed="rId3"/>
          <a:srcRect t="2055"/>
          <a:stretch/>
        </p:blipFill>
        <p:spPr>
          <a:xfrm>
            <a:off x="1143000" y="1698123"/>
            <a:ext cx="5692633" cy="2746789"/>
          </a:xfrm>
          <a:prstGeom prst="rect">
            <a:avLst/>
          </a:prstGeom>
        </p:spPr>
      </p:pic>
      <p:sp>
        <p:nvSpPr>
          <p:cNvPr id="6" name="TextBox 5"/>
          <p:cNvSpPr txBox="1"/>
          <p:nvPr/>
        </p:nvSpPr>
        <p:spPr>
          <a:xfrm>
            <a:off x="674616" y="4750991"/>
            <a:ext cx="6629400" cy="1569660"/>
          </a:xfrm>
          <a:prstGeom prst="rect">
            <a:avLst/>
          </a:prstGeom>
          <a:noFill/>
        </p:spPr>
        <p:txBody>
          <a:bodyPr wrap="square" rtlCol="0">
            <a:spAutoFit/>
          </a:bodyPr>
          <a:lstStyle/>
          <a:p>
            <a:pPr marL="342900" indent="-342900">
              <a:buFont typeface="Arial" panose="020B0604020202020204" pitchFamily="34" charset="0"/>
              <a:buChar char="•"/>
            </a:pPr>
            <a:r>
              <a:rPr lang="en-IN" sz="2400" b="1" dirty="0" smtClean="0">
                <a:solidFill>
                  <a:srgbClr val="C00000"/>
                </a:solidFill>
                <a:latin typeface="Times New Roman" panose="02020603050405020304" pitchFamily="18" charset="0"/>
                <a:cs typeface="Times New Roman" panose="02020603050405020304" pitchFamily="18" charset="0"/>
              </a:rPr>
              <a:t>Underline  -  </a:t>
            </a:r>
            <a:r>
              <a:rPr lang="en-IN" sz="2400" dirty="0" smtClean="0">
                <a:latin typeface="Times New Roman" panose="02020603050405020304" pitchFamily="18" charset="0"/>
                <a:cs typeface="Times New Roman" panose="02020603050405020304" pitchFamily="18" charset="0"/>
              </a:rPr>
              <a:t>static attribute/method</a:t>
            </a:r>
          </a:p>
          <a:p>
            <a:pPr marL="342900" indent="-342900">
              <a:buFont typeface="Arial" panose="020B0604020202020204" pitchFamily="34" charset="0"/>
              <a:buChar char="•"/>
            </a:pPr>
            <a:r>
              <a:rPr lang="en-IN" sz="2400" b="1" dirty="0">
                <a:solidFill>
                  <a:srgbClr val="C00000"/>
                </a:solidFill>
                <a:latin typeface="Times New Roman" panose="02020603050405020304" pitchFamily="18" charset="0"/>
                <a:cs typeface="Times New Roman" panose="02020603050405020304" pitchFamily="18" charset="0"/>
              </a:rPr>
              <a:t>+,-,# - </a:t>
            </a:r>
            <a:r>
              <a:rPr lang="en-IN" sz="2400" dirty="0" smtClean="0">
                <a:latin typeface="Times New Roman" panose="02020603050405020304" pitchFamily="18" charset="0"/>
                <a:cs typeface="Times New Roman" panose="02020603050405020304" pitchFamily="18" charset="0"/>
              </a:rPr>
              <a:t>access specifiers</a:t>
            </a:r>
          </a:p>
          <a:p>
            <a:pPr marL="342900" indent="-342900">
              <a:buFont typeface="Arial" panose="020B0604020202020204" pitchFamily="34" charset="0"/>
              <a:buChar char="•"/>
            </a:pPr>
            <a:r>
              <a:rPr lang="en-IN" sz="2400" b="1" dirty="0">
                <a:solidFill>
                  <a:srgbClr val="C00000"/>
                </a:solidFill>
                <a:latin typeface="Times New Roman" panose="02020603050405020304" pitchFamily="18" charset="0"/>
                <a:cs typeface="Times New Roman" panose="02020603050405020304" pitchFamily="18" charset="0"/>
              </a:rPr>
              <a:t>Method with same name as class </a:t>
            </a:r>
            <a:r>
              <a:rPr lang="en-IN" sz="2400" b="1" dirty="0" smtClean="0">
                <a:solidFill>
                  <a:srgbClr val="C00000"/>
                </a:solidFill>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constructor</a:t>
            </a:r>
          </a:p>
          <a:p>
            <a:pPr marL="342900" indent="-342900">
              <a:buFont typeface="Arial" panose="020B0604020202020204" pitchFamily="34" charset="0"/>
              <a:buChar char="•"/>
            </a:pPr>
            <a:r>
              <a:rPr lang="en-IN" sz="2400" b="1" dirty="0">
                <a:solidFill>
                  <a:srgbClr val="C00000"/>
                </a:solidFill>
                <a:latin typeface="Times New Roman" panose="02020603050405020304" pitchFamily="18" charset="0"/>
                <a:cs typeface="Times New Roman" panose="02020603050405020304" pitchFamily="18" charset="0"/>
              </a:rPr>
              <a:t>Italic – </a:t>
            </a:r>
            <a:r>
              <a:rPr lang="en-IN" sz="2400" dirty="0" smtClean="0">
                <a:latin typeface="Times New Roman" panose="02020603050405020304" pitchFamily="18" charset="0"/>
                <a:cs typeface="Times New Roman" panose="02020603050405020304" pitchFamily="18" charset="0"/>
              </a:rPr>
              <a:t>abstract class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40780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613004"/>
            <a:ext cx="5560062" cy="690574"/>
          </a:xfrm>
          <a:prstGeom prst="rect">
            <a:avLst/>
          </a:prstGeom>
        </p:spPr>
        <p:txBody>
          <a:bodyPr vert="horz" wrap="square" lIns="0" tIns="13335" rIns="0" bIns="0" rtlCol="0">
            <a:spAutoFit/>
          </a:bodyPr>
          <a:lstStyle/>
          <a:p>
            <a:pPr marL="12700">
              <a:lnSpc>
                <a:spcPct val="100000"/>
              </a:lnSpc>
              <a:spcBef>
                <a:spcPts val="105"/>
              </a:spcBef>
            </a:pPr>
            <a:r>
              <a:rPr sz="4400" spc="-5" dirty="0">
                <a:latin typeface="Times New Roman" panose="02020603050405020304" pitchFamily="18" charset="0"/>
                <a:cs typeface="Times New Roman" panose="02020603050405020304" pitchFamily="18" charset="0"/>
              </a:rPr>
              <a:t>Class</a:t>
            </a:r>
            <a:r>
              <a:rPr sz="4400" spc="-80" dirty="0">
                <a:latin typeface="Times New Roman" panose="02020603050405020304" pitchFamily="18" charset="0"/>
                <a:cs typeface="Times New Roman" panose="02020603050405020304" pitchFamily="18" charset="0"/>
              </a:rPr>
              <a:t> </a:t>
            </a:r>
            <a:r>
              <a:rPr sz="4400" spc="-10" dirty="0" smtClean="0">
                <a:latin typeface="Times New Roman" panose="02020603050405020304" pitchFamily="18" charset="0"/>
                <a:cs typeface="Times New Roman" panose="02020603050405020304" pitchFamily="18" charset="0"/>
              </a:rPr>
              <a:t>diagram</a:t>
            </a:r>
            <a:r>
              <a:rPr lang="en-IN" sz="4400" spc="-10" dirty="0" smtClean="0">
                <a:latin typeface="Times New Roman" panose="02020603050405020304" pitchFamily="18" charset="0"/>
                <a:cs typeface="Times New Roman" panose="02020603050405020304" pitchFamily="18" charset="0"/>
              </a:rPr>
              <a:t> Example</a:t>
            </a:r>
            <a:endParaRPr sz="4400" dirty="0">
              <a:latin typeface="Times New Roman" panose="02020603050405020304" pitchFamily="18" charset="0"/>
              <a:cs typeface="Times New Roman" panose="02020603050405020304" pitchFamily="18" charset="0"/>
            </a:endParaRPr>
          </a:p>
        </p:txBody>
      </p:sp>
      <p:pic>
        <p:nvPicPr>
          <p:cNvPr id="3" name="object 3"/>
          <p:cNvPicPr/>
          <p:nvPr/>
        </p:nvPicPr>
        <p:blipFill>
          <a:blip r:embed="rId3" cstate="print"/>
          <a:stretch>
            <a:fillRect/>
          </a:stretch>
        </p:blipFill>
        <p:spPr>
          <a:xfrm>
            <a:off x="4114800" y="2028300"/>
            <a:ext cx="7374255" cy="3873574"/>
          </a:xfrm>
          <a:prstGeom prst="rect">
            <a:avLst/>
          </a:prstGeom>
        </p:spPr>
      </p:pic>
      <p:pic>
        <p:nvPicPr>
          <p:cNvPr id="4" name="Picture 3"/>
          <p:cNvPicPr>
            <a:picLocks noChangeAspect="1"/>
          </p:cNvPicPr>
          <p:nvPr/>
        </p:nvPicPr>
        <p:blipFill>
          <a:blip r:embed="rId4"/>
          <a:stretch>
            <a:fillRect/>
          </a:stretch>
        </p:blipFill>
        <p:spPr>
          <a:xfrm>
            <a:off x="533400" y="1717187"/>
            <a:ext cx="3372904" cy="44958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686050" y="1905001"/>
            <a:ext cx="7448550" cy="3922822"/>
          </a:xfrm>
          <a:prstGeom prst="rect">
            <a:avLst/>
          </a:prstGeom>
        </p:spPr>
      </p:pic>
      <p:pic>
        <p:nvPicPr>
          <p:cNvPr id="4" name="Picture 3"/>
          <p:cNvPicPr>
            <a:picLocks noChangeAspect="1"/>
          </p:cNvPicPr>
          <p:nvPr/>
        </p:nvPicPr>
        <p:blipFill>
          <a:blip r:embed="rId3"/>
          <a:stretch>
            <a:fillRect/>
          </a:stretch>
        </p:blipFill>
        <p:spPr>
          <a:xfrm>
            <a:off x="762000" y="381000"/>
            <a:ext cx="10850090" cy="6294034"/>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413266"/>
            <a:ext cx="5941061" cy="690574"/>
          </a:xfrm>
          <a:prstGeom prst="rect">
            <a:avLst/>
          </a:prstGeom>
        </p:spPr>
        <p:txBody>
          <a:bodyPr vert="horz" wrap="square" lIns="0" tIns="13335" rIns="0" bIns="0" rtlCol="0">
            <a:spAutoFit/>
          </a:bodyPr>
          <a:lstStyle/>
          <a:p>
            <a:pPr marL="12700">
              <a:lnSpc>
                <a:spcPct val="100000"/>
              </a:lnSpc>
              <a:spcBef>
                <a:spcPts val="105"/>
              </a:spcBef>
            </a:pPr>
            <a:r>
              <a:rPr spc="-5" dirty="0">
                <a:solidFill>
                  <a:srgbClr val="7030A0"/>
                </a:solidFill>
                <a:latin typeface="Algerian" panose="04020705040A02060702" pitchFamily="82" charset="0"/>
                <a:cs typeface="Calibri Light"/>
              </a:rPr>
              <a:t>Component diagram</a:t>
            </a:r>
          </a:p>
        </p:txBody>
      </p:sp>
      <p:sp>
        <p:nvSpPr>
          <p:cNvPr id="3" name="object 3"/>
          <p:cNvSpPr txBox="1">
            <a:spLocks noGrp="1"/>
          </p:cNvSpPr>
          <p:nvPr>
            <p:ph idx="1"/>
          </p:nvPr>
        </p:nvSpPr>
        <p:spPr>
          <a:xfrm>
            <a:off x="533400" y="838200"/>
            <a:ext cx="11049000" cy="5624231"/>
          </a:xfrm>
          <a:prstGeom prst="rect">
            <a:avLst/>
          </a:prstGeom>
        </p:spPr>
        <p:txBody>
          <a:bodyPr vert="horz" wrap="square" lIns="0" tIns="453262" rIns="0" bIns="0" rtlCol="0">
            <a:spAutoFit/>
          </a:bodyPr>
          <a:lstStyle/>
          <a:p>
            <a:pPr algn="just"/>
            <a:r>
              <a:rPr lang="en-US" spc="-10" dirty="0">
                <a:latin typeface="Times New Roman" panose="02020603050405020304" pitchFamily="18" charset="0"/>
                <a:cs typeface="Times New Roman" panose="02020603050405020304" pitchFamily="18" charset="0"/>
              </a:rPr>
              <a:t>A component diagram is used to break down a large object-oriented system into the smaller components, so as to make them more manageable</a:t>
            </a:r>
            <a:r>
              <a:rPr lang="en-US" spc="-10" dirty="0" smtClean="0">
                <a:latin typeface="Times New Roman" panose="02020603050405020304" pitchFamily="18" charset="0"/>
                <a:cs typeface="Times New Roman" panose="02020603050405020304" pitchFamily="18" charset="0"/>
              </a:rPr>
              <a:t>.</a:t>
            </a:r>
          </a:p>
          <a:p>
            <a:pPr algn="just"/>
            <a:r>
              <a:rPr lang="en-US" spc="-15" dirty="0">
                <a:latin typeface="Times New Roman" panose="02020603050405020304" pitchFamily="18" charset="0"/>
                <a:cs typeface="Times New Roman" panose="02020603050405020304" pitchFamily="18" charset="0"/>
              </a:rPr>
              <a:t>It visualizes the relationships as well as the organization between the components present in the system. It helps in forming an executable system. </a:t>
            </a:r>
            <a:r>
              <a:rPr lang="en-US" spc="-10" dirty="0" smtClean="0">
                <a:latin typeface="Times New Roman" panose="02020603050405020304" pitchFamily="18" charset="0"/>
                <a:cs typeface="Times New Roman" panose="02020603050405020304" pitchFamily="18" charset="0"/>
              </a:rPr>
              <a:t> </a:t>
            </a:r>
            <a:endParaRPr lang="en-US" spc="-10" dirty="0">
              <a:latin typeface="Times New Roman" panose="02020603050405020304" pitchFamily="18" charset="0"/>
              <a:cs typeface="Times New Roman" panose="02020603050405020304" pitchFamily="18" charset="0"/>
            </a:endParaRPr>
          </a:p>
          <a:p>
            <a:pPr algn="just"/>
            <a:r>
              <a:rPr lang="en-US" spc="-10" dirty="0">
                <a:latin typeface="Times New Roman" panose="02020603050405020304" pitchFamily="18" charset="0"/>
                <a:cs typeface="Times New Roman" panose="02020603050405020304" pitchFamily="18" charset="0"/>
              </a:rPr>
              <a:t>The term "component" refers to a module of classes that represent independent systems or subsystems, which can interact with other parts of the system.</a:t>
            </a:r>
          </a:p>
          <a:p>
            <a:pPr lvl="0" algn="just"/>
            <a:r>
              <a:rPr lang="en-US" altLang="en-US" spc="-10" dirty="0">
                <a:latin typeface="Times New Roman" panose="02020603050405020304" pitchFamily="18" charset="0"/>
                <a:cs typeface="Times New Roman" panose="02020603050405020304" pitchFamily="18" charset="0"/>
              </a:rPr>
              <a:t>In this approach, component diagrams help planners recognize system components, ensuring everything functions as expected.</a:t>
            </a:r>
          </a:p>
          <a:p>
            <a:pPr algn="just"/>
            <a:r>
              <a:rPr lang="en-US" spc="-10" dirty="0">
                <a:latin typeface="Times New Roman" panose="02020603050405020304" pitchFamily="18" charset="0"/>
                <a:cs typeface="Times New Roman" panose="02020603050405020304" pitchFamily="18" charset="0"/>
              </a:rPr>
              <a:t>In object-oriented programming, a component diagram helps a senior developer organize related classes by their purpose, providing a high-level overview of the software project</a:t>
            </a:r>
            <a:r>
              <a:rPr lang="en-US" spc="-10" dirty="0" smtClean="0">
                <a:latin typeface="Times New Roman" panose="02020603050405020304" pitchFamily="18" charset="0"/>
                <a:cs typeface="Times New Roman" panose="02020603050405020304" pitchFamily="18" charset="0"/>
              </a:rPr>
              <a:t>.</a:t>
            </a:r>
            <a:endParaRPr lang="en-US" spc="-10"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304800"/>
            <a:ext cx="11049000" cy="6400800"/>
          </a:xfrm>
        </p:spPr>
        <p:txBody>
          <a:bodyPr/>
          <a:lstStyle/>
          <a:p>
            <a:pPr marL="469265" marR="5080" indent="-457200" algn="just">
              <a:lnSpc>
                <a:spcPct val="100000"/>
              </a:lnSpc>
              <a:spcBef>
                <a:spcPts val="430"/>
              </a:spcBef>
            </a:pPr>
            <a:r>
              <a:rPr lang="en-US" spc="-10" dirty="0" smtClean="0">
                <a:latin typeface="Times New Roman" panose="02020603050405020304" pitchFamily="18" charset="0"/>
                <a:cs typeface="Times New Roman" panose="02020603050405020304" pitchFamily="18" charset="0"/>
              </a:rPr>
              <a:t>A </a:t>
            </a:r>
            <a:r>
              <a:rPr lang="en-US" spc="-10" dirty="0">
                <a:latin typeface="Times New Roman" panose="02020603050405020304" pitchFamily="18" charset="0"/>
                <a:cs typeface="Times New Roman" panose="02020603050405020304" pitchFamily="18" charset="0"/>
              </a:rPr>
              <a:t>single component diagram cannot represent the entire system but a collection of diagrams is used to represent the whole. </a:t>
            </a:r>
            <a:endParaRPr lang="en-US" spc="-10" dirty="0" smtClean="0">
              <a:latin typeface="Times New Roman" panose="02020603050405020304" pitchFamily="18" charset="0"/>
              <a:cs typeface="Times New Roman" panose="02020603050405020304" pitchFamily="18" charset="0"/>
            </a:endParaRPr>
          </a:p>
          <a:p>
            <a:pPr marL="469265" marR="5080" indent="-457200" algn="just">
              <a:lnSpc>
                <a:spcPct val="100000"/>
              </a:lnSpc>
              <a:spcBef>
                <a:spcPts val="430"/>
              </a:spcBef>
            </a:pPr>
            <a:r>
              <a:rPr lang="en-US" spc="-10" dirty="0" smtClean="0">
                <a:latin typeface="Times New Roman" panose="02020603050405020304" pitchFamily="18" charset="0"/>
                <a:cs typeface="Times New Roman" panose="02020603050405020304" pitchFamily="18" charset="0"/>
              </a:rPr>
              <a:t>Each component is responsible for one clear goal within the entire system.</a:t>
            </a:r>
          </a:p>
          <a:p>
            <a:pPr marL="469265" marR="5080" indent="-457200" algn="just">
              <a:lnSpc>
                <a:spcPct val="100000"/>
              </a:lnSpc>
              <a:spcBef>
                <a:spcPts val="430"/>
              </a:spcBef>
            </a:pPr>
            <a:r>
              <a:rPr lang="en-US" spc="-15" dirty="0">
                <a:latin typeface="Times New Roman" panose="02020603050405020304" pitchFamily="18" charset="0"/>
                <a:cs typeface="Times New Roman" panose="02020603050405020304" pitchFamily="18" charset="0"/>
              </a:rPr>
              <a:t>It is like a black box whose behavior is explained by the provided and required interfaces</a:t>
            </a:r>
            <a:r>
              <a:rPr lang="en-US" spc="-15" dirty="0" smtClean="0">
                <a:latin typeface="Times New Roman" panose="02020603050405020304" pitchFamily="18" charset="0"/>
                <a:cs typeface="Times New Roman" panose="02020603050405020304" pitchFamily="18" charset="0"/>
              </a:rPr>
              <a:t>.</a:t>
            </a:r>
          </a:p>
          <a:p>
            <a:pPr marL="0" indent="0">
              <a:buNone/>
            </a:pPr>
            <a:r>
              <a:rPr lang="en-US" b="1" spc="-15" dirty="0">
                <a:latin typeface="Times New Roman" panose="02020603050405020304" pitchFamily="18" charset="0"/>
                <a:cs typeface="Times New Roman" panose="02020603050405020304" pitchFamily="18" charset="0"/>
              </a:rPr>
              <a:t>Benefits of component diagrams</a:t>
            </a:r>
          </a:p>
          <a:p>
            <a:pPr marL="0" indent="0">
              <a:buNone/>
            </a:pPr>
            <a:r>
              <a:rPr lang="en-US" spc="-15" dirty="0" smtClean="0">
                <a:latin typeface="Times New Roman" panose="02020603050405020304" pitchFamily="18" charset="0"/>
                <a:cs typeface="Times New Roman" panose="02020603050405020304" pitchFamily="18" charset="0"/>
              </a:rPr>
              <a:t>These are </a:t>
            </a:r>
            <a:r>
              <a:rPr lang="en-US" spc="-15" dirty="0">
                <a:latin typeface="Times New Roman" panose="02020603050405020304" pitchFamily="18" charset="0"/>
                <a:cs typeface="Times New Roman" panose="02020603050405020304" pitchFamily="18" charset="0"/>
              </a:rPr>
              <a:t>invaluable </a:t>
            </a:r>
            <a:r>
              <a:rPr lang="en-US" spc="-15" dirty="0" smtClean="0">
                <a:latin typeface="Times New Roman" panose="02020603050405020304" pitchFamily="18" charset="0"/>
                <a:cs typeface="Times New Roman" panose="02020603050405020304" pitchFamily="18" charset="0"/>
              </a:rPr>
              <a:t>while building </a:t>
            </a:r>
            <a:r>
              <a:rPr lang="en-US" spc="-15" dirty="0">
                <a:latin typeface="Times New Roman" panose="02020603050405020304" pitchFamily="18" charset="0"/>
                <a:cs typeface="Times New Roman" panose="02020603050405020304" pitchFamily="18" charset="0"/>
              </a:rPr>
              <a:t>your system. Component diagrams can help your team:</a:t>
            </a:r>
          </a:p>
          <a:p>
            <a:r>
              <a:rPr lang="en-US" spc="-15" dirty="0">
                <a:latin typeface="Times New Roman" panose="02020603050405020304" pitchFamily="18" charset="0"/>
                <a:cs typeface="Times New Roman" panose="02020603050405020304" pitchFamily="18" charset="0"/>
              </a:rPr>
              <a:t>Imagine the system’s physical structure.</a:t>
            </a:r>
          </a:p>
          <a:p>
            <a:r>
              <a:rPr lang="en-US" spc="-15" dirty="0">
                <a:latin typeface="Times New Roman" panose="02020603050405020304" pitchFamily="18" charset="0"/>
                <a:cs typeface="Times New Roman" panose="02020603050405020304" pitchFamily="18" charset="0"/>
              </a:rPr>
              <a:t>Pay attention to the system’s components and how they relate.</a:t>
            </a:r>
          </a:p>
          <a:p>
            <a:r>
              <a:rPr lang="en-US" spc="-15" dirty="0">
                <a:latin typeface="Times New Roman" panose="02020603050405020304" pitchFamily="18" charset="0"/>
                <a:cs typeface="Times New Roman" panose="02020603050405020304" pitchFamily="18" charset="0"/>
              </a:rPr>
              <a:t>Emphasize the service behavior as it relates to the interface</a:t>
            </a:r>
            <a:r>
              <a:rPr lang="en-US" spc="-15" dirty="0" smtClean="0">
                <a:latin typeface="Times New Roman" panose="02020603050405020304" pitchFamily="18" charset="0"/>
                <a:cs typeface="Times New Roman" panose="02020603050405020304" pitchFamily="18" charset="0"/>
              </a:rPr>
              <a:t>.</a:t>
            </a:r>
          </a:p>
          <a:p>
            <a:pPr marL="469265" marR="5080" indent="-457200" algn="just">
              <a:lnSpc>
                <a:spcPct val="100000"/>
              </a:lnSpc>
              <a:spcBef>
                <a:spcPts val="430"/>
              </a:spcBef>
            </a:pPr>
            <a:endParaRPr lang="en-US" spc="-1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8631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31878033"/>
              </p:ext>
            </p:extLst>
          </p:nvPr>
        </p:nvGraphicFramePr>
        <p:xfrm>
          <a:off x="1371600" y="381000"/>
          <a:ext cx="9982200" cy="5867400"/>
        </p:xfrm>
        <a:graphic>
          <a:graphicData uri="http://schemas.openxmlformats.org/drawingml/2006/table">
            <a:tbl>
              <a:tblPr firstRow="1" bandRow="1">
                <a:tableStyleId>{5940675A-B579-460E-94D1-54222C63F5DA}</a:tableStyleId>
              </a:tblPr>
              <a:tblGrid>
                <a:gridCol w="2819400">
                  <a:extLst>
                    <a:ext uri="{9D8B030D-6E8A-4147-A177-3AD203B41FA5}">
                      <a16:colId xmlns:a16="http://schemas.microsoft.com/office/drawing/2014/main" val="3968775135"/>
                    </a:ext>
                  </a:extLst>
                </a:gridCol>
                <a:gridCol w="7162800">
                  <a:extLst>
                    <a:ext uri="{9D8B030D-6E8A-4147-A177-3AD203B41FA5}">
                      <a16:colId xmlns:a16="http://schemas.microsoft.com/office/drawing/2014/main" val="2417008994"/>
                    </a:ext>
                  </a:extLst>
                </a:gridCol>
              </a:tblGrid>
              <a:tr h="1066800">
                <a:tc>
                  <a:txBody>
                    <a:bodyPr/>
                    <a:lstStyle/>
                    <a:p>
                      <a:endParaRPr lang="en-IN" dirty="0"/>
                    </a:p>
                  </a:txBody>
                  <a:tcPr/>
                </a:tc>
                <a:tc>
                  <a:txBody>
                    <a:bodyPr/>
                    <a:lstStyle/>
                    <a:p>
                      <a:pPr algn="just"/>
                      <a:r>
                        <a:rPr lang="en-US" sz="2000" b="1" dirty="0" smtClean="0">
                          <a:latin typeface="Times New Roman" panose="02020603050405020304" pitchFamily="18" charset="0"/>
                          <a:cs typeface="Times New Roman" panose="02020603050405020304" pitchFamily="18" charset="0"/>
                        </a:rPr>
                        <a:t>Provided interfaces:</a:t>
                      </a:r>
                      <a:r>
                        <a:rPr lang="en-US" sz="2000" dirty="0" smtClean="0">
                          <a:latin typeface="Times New Roman" panose="02020603050405020304" pitchFamily="18" charset="0"/>
                          <a:cs typeface="Times New Roman" panose="02020603050405020304" pitchFamily="18" charset="0"/>
                        </a:rPr>
                        <a:t> A straight line from the component box with an attached circle. These symbols represent the interfaces </a:t>
                      </a:r>
                      <a:r>
                        <a:rPr lang="en-US" sz="2000" i="1" dirty="0" smtClean="0">
                          <a:solidFill>
                            <a:srgbClr val="7030A0"/>
                          </a:solidFill>
                          <a:latin typeface="Times New Roman" panose="02020603050405020304" pitchFamily="18" charset="0"/>
                          <a:cs typeface="Times New Roman" panose="02020603050405020304" pitchFamily="18" charset="0"/>
                        </a:rPr>
                        <a:t>where a component produces information used by the required interface</a:t>
                      </a:r>
                      <a:r>
                        <a:rPr lang="en-US" sz="2000" dirty="0" smtClean="0">
                          <a:latin typeface="Times New Roman" panose="02020603050405020304" pitchFamily="18" charset="0"/>
                          <a:cs typeface="Times New Roman" panose="02020603050405020304" pitchFamily="18" charset="0"/>
                        </a:rPr>
                        <a:t> of another component.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68801172"/>
                  </a:ext>
                </a:extLst>
              </a:tr>
              <a:tr h="1021080">
                <a:tc>
                  <a:txBody>
                    <a:bodyPr/>
                    <a:lstStyle/>
                    <a:p>
                      <a:endParaRPr lang="en-IN" dirty="0"/>
                    </a:p>
                  </a:txBody>
                  <a:tcPr/>
                </a:tc>
                <a:tc>
                  <a:txBody>
                    <a:bodyPr/>
                    <a:lstStyle/>
                    <a:p>
                      <a:pPr algn="just"/>
                      <a:r>
                        <a:rPr lang="en-US" sz="2000" b="1" dirty="0" smtClean="0">
                          <a:latin typeface="Times New Roman" panose="02020603050405020304" pitchFamily="18" charset="0"/>
                          <a:cs typeface="Times New Roman" panose="02020603050405020304" pitchFamily="18" charset="0"/>
                        </a:rPr>
                        <a:t>Required interfaces: </a:t>
                      </a:r>
                      <a:r>
                        <a:rPr lang="en-US" sz="2000" dirty="0" smtClean="0">
                          <a:latin typeface="Times New Roman" panose="02020603050405020304" pitchFamily="18" charset="0"/>
                          <a:cs typeface="Times New Roman" panose="02020603050405020304" pitchFamily="18" charset="0"/>
                        </a:rPr>
                        <a:t>A straight line from the component box with an attached half circle. These symbols represent the interfaces where a component</a:t>
                      </a:r>
                      <a:r>
                        <a:rPr lang="en-US" sz="2000" i="1" dirty="0" smtClean="0">
                          <a:solidFill>
                            <a:srgbClr val="7030A0"/>
                          </a:solidFill>
                          <a:latin typeface="Times New Roman" panose="02020603050405020304" pitchFamily="18" charset="0"/>
                          <a:cs typeface="Times New Roman" panose="02020603050405020304" pitchFamily="18" charset="0"/>
                        </a:rPr>
                        <a:t> requires information in order to perform its proper function</a:t>
                      </a:r>
                      <a:r>
                        <a:rPr lang="en-US" sz="2000" dirty="0" smtClean="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4111465"/>
                  </a:ext>
                </a:extLst>
              </a:tr>
              <a:tr h="670560">
                <a:tc>
                  <a:txBody>
                    <a:bodyPr/>
                    <a:lstStyle/>
                    <a:p>
                      <a:endParaRPr lang="en-IN" dirty="0"/>
                    </a:p>
                  </a:txBody>
                  <a:tcPr/>
                </a:tc>
                <a:tc>
                  <a:txBody>
                    <a:bodyPr/>
                    <a:lstStyle/>
                    <a:p>
                      <a:pPr algn="just"/>
                      <a:r>
                        <a:rPr lang="en-IN" sz="2000" b="1" kern="1200" dirty="0" smtClean="0">
                          <a:solidFill>
                            <a:schemeClr val="tx1"/>
                          </a:solidFill>
                          <a:latin typeface="Times New Roman" panose="02020603050405020304" pitchFamily="18" charset="0"/>
                          <a:ea typeface="+mn-ea"/>
                          <a:cs typeface="Times New Roman" panose="02020603050405020304" pitchFamily="18" charset="0"/>
                        </a:rPr>
                        <a:t>Dependency:</a:t>
                      </a:r>
                      <a:r>
                        <a:rPr lang="en-IN" sz="2000" b="1" baseline="0" dirty="0" smtClean="0">
                          <a:latin typeface="+mn-lt"/>
                          <a:cs typeface="+mn-cs"/>
                        </a:rPr>
                        <a:t> </a:t>
                      </a:r>
                      <a:r>
                        <a:rPr lang="en-US" sz="2000" dirty="0" smtClean="0">
                          <a:latin typeface="Times New Roman" panose="02020603050405020304" pitchFamily="18" charset="0"/>
                          <a:cs typeface="Times New Roman" panose="02020603050405020304" pitchFamily="18" charset="0"/>
                        </a:rPr>
                        <a:t>Shows that one part of your system depends on another. Dependencies are represented by dashed lines linking one component (or element) to another.</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60100905"/>
                  </a:ext>
                </a:extLst>
              </a:tr>
              <a:tr h="975360">
                <a:tc>
                  <a:txBody>
                    <a:bodyPr/>
                    <a:lstStyle/>
                    <a:p>
                      <a:endParaRPr lang="en-IN" dirty="0"/>
                    </a:p>
                  </a:txBody>
                  <a:tcPr/>
                </a:tc>
                <a:tc>
                  <a:txBody>
                    <a:bodyPr/>
                    <a:lstStyle/>
                    <a:p>
                      <a:pPr algn="just"/>
                      <a:r>
                        <a:rPr lang="en-US" sz="2000" b="1" dirty="0" smtClean="0">
                          <a:latin typeface="Times New Roman" panose="02020603050405020304" pitchFamily="18" charset="0"/>
                          <a:cs typeface="Times New Roman" panose="02020603050405020304" pitchFamily="18" charset="0"/>
                        </a:rPr>
                        <a:t>Component:</a:t>
                      </a:r>
                      <a:r>
                        <a:rPr lang="en-US" sz="2000" b="0" baseline="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 component provides and consumes behavior through interfaces, as well as through other components. Think of components as a </a:t>
                      </a:r>
                      <a:r>
                        <a:rPr lang="en-US" sz="2000" kern="1200" dirty="0" smtClean="0">
                          <a:solidFill>
                            <a:schemeClr val="tx1"/>
                          </a:solidFill>
                          <a:latin typeface="Times New Roman" panose="02020603050405020304" pitchFamily="18" charset="0"/>
                          <a:ea typeface="+mn-ea"/>
                          <a:cs typeface="Times New Roman" panose="02020603050405020304" pitchFamily="18" charset="0"/>
                        </a:rPr>
                        <a:t>type of class.</a:t>
                      </a:r>
                      <a:endParaRPr lang="en-IN" sz="20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710795459"/>
                  </a:ext>
                </a:extLst>
              </a:tr>
              <a:tr h="1234440">
                <a:tc>
                  <a:txBody>
                    <a:bodyPr/>
                    <a:lstStyle/>
                    <a:p>
                      <a:endParaRPr lang="en-IN" dirty="0"/>
                    </a:p>
                  </a:txBody>
                  <a:tcPr/>
                </a:tc>
                <a:tc>
                  <a:txBody>
                    <a:bodyPr/>
                    <a:lstStyle/>
                    <a:p>
                      <a:pPr algn="just"/>
                      <a:r>
                        <a:rPr lang="en-US" sz="2000" b="1" kern="1200" dirty="0" smtClean="0">
                          <a:solidFill>
                            <a:schemeClr val="tx1"/>
                          </a:solidFill>
                          <a:latin typeface="Times New Roman" panose="02020603050405020304" pitchFamily="18" charset="0"/>
                          <a:ea typeface="+mn-ea"/>
                          <a:cs typeface="Times New Roman" panose="02020603050405020304" pitchFamily="18" charset="0"/>
                        </a:rPr>
                        <a:t>Port Symbol:  </a:t>
                      </a:r>
                      <a:r>
                        <a:rPr lang="en-US" sz="2000" kern="1200" dirty="0" smtClean="0">
                          <a:solidFill>
                            <a:schemeClr val="tx1"/>
                          </a:solidFill>
                          <a:latin typeface="Times New Roman" panose="02020603050405020304" pitchFamily="18" charset="0"/>
                          <a:ea typeface="+mn-ea"/>
                          <a:cs typeface="Times New Roman" panose="02020603050405020304" pitchFamily="18" charset="0"/>
                        </a:rPr>
                        <a:t>Ports are represented using a square along the edge of the system or a component. A port is often used to help </a:t>
                      </a:r>
                      <a:r>
                        <a:rPr lang="en-US" sz="2000" i="1" kern="1200" dirty="0" smtClean="0">
                          <a:solidFill>
                            <a:srgbClr val="0070C0"/>
                          </a:solidFill>
                          <a:latin typeface="Times New Roman" panose="02020603050405020304" pitchFamily="18" charset="0"/>
                          <a:ea typeface="+mn-ea"/>
                          <a:cs typeface="Times New Roman" panose="02020603050405020304" pitchFamily="18" charset="0"/>
                        </a:rPr>
                        <a:t>expose required and provided interfaces of a component</a:t>
                      </a:r>
                      <a:r>
                        <a:rPr lang="en-US" sz="2000" kern="1200" dirty="0" smtClean="0">
                          <a:solidFill>
                            <a:schemeClr val="tx1"/>
                          </a:solidFill>
                          <a:latin typeface="Times New Roman" panose="02020603050405020304" pitchFamily="18" charset="0"/>
                          <a:ea typeface="+mn-ea"/>
                          <a:cs typeface="Times New Roman" panose="02020603050405020304" pitchFamily="18" charset="0"/>
                        </a:rPr>
                        <a:t>.</a:t>
                      </a:r>
                      <a:endParaRPr lang="en-IN" sz="20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177484606"/>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609600"/>
            <a:ext cx="1541282" cy="685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446" y="1854535"/>
            <a:ext cx="1285754" cy="903089"/>
          </a:xfrm>
          <a:prstGeom prst="rect">
            <a:avLst/>
          </a:prstGeom>
        </p:spPr>
      </p:pic>
      <p:pic>
        <p:nvPicPr>
          <p:cNvPr id="9" name="Picture 8"/>
          <p:cNvPicPr>
            <a:picLocks noChangeAspect="1"/>
          </p:cNvPicPr>
          <p:nvPr/>
        </p:nvPicPr>
        <p:blipFill>
          <a:blip r:embed="rId4"/>
          <a:stretch>
            <a:fillRect/>
          </a:stretch>
        </p:blipFill>
        <p:spPr>
          <a:xfrm>
            <a:off x="2087757" y="3254479"/>
            <a:ext cx="1417443" cy="51058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9309" y="4022952"/>
            <a:ext cx="2486025" cy="838200"/>
          </a:xfrm>
          <a:prstGeom prst="rect">
            <a:avLst/>
          </a:prstGeom>
        </p:spPr>
      </p:pic>
      <p:pic>
        <p:nvPicPr>
          <p:cNvPr id="13" name="Picture 12"/>
          <p:cNvPicPr>
            <a:picLocks noChangeAspect="1"/>
          </p:cNvPicPr>
          <p:nvPr/>
        </p:nvPicPr>
        <p:blipFill>
          <a:blip r:embed="rId6"/>
          <a:stretch>
            <a:fillRect/>
          </a:stretch>
        </p:blipFill>
        <p:spPr>
          <a:xfrm>
            <a:off x="2087757" y="5291400"/>
            <a:ext cx="1455546" cy="723963"/>
          </a:xfrm>
          <a:prstGeom prst="rect">
            <a:avLst/>
          </a:prstGeom>
        </p:spPr>
      </p:pic>
    </p:spTree>
    <p:extLst>
      <p:ext uri="{BB962C8B-B14F-4D97-AF65-F5344CB8AC3E}">
        <p14:creationId xmlns:p14="http://schemas.microsoft.com/office/powerpoint/2010/main" val="16562746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500062"/>
            <a:ext cx="4572000" cy="1325563"/>
          </a:xfrm>
        </p:spPr>
        <p:txBody>
          <a:bodyPr>
            <a:normAutofit/>
          </a:bodyPr>
          <a:lstStyle/>
          <a:p>
            <a:r>
              <a:rPr lang="en-US" spc="-10" dirty="0">
                <a:solidFill>
                  <a:srgbClr val="C00000"/>
                </a:solidFill>
                <a:latin typeface="Times New Roman" panose="02020603050405020304" pitchFamily="18" charset="0"/>
                <a:cs typeface="Times New Roman" panose="02020603050405020304" pitchFamily="18" charset="0"/>
              </a:rPr>
              <a:t>Course Outcomes</a:t>
            </a:r>
            <a:endParaRPr lang="en-IN" spc="-1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b="1" dirty="0" smtClean="0">
                <a:latin typeface="Times New Roman" panose="02020603050405020304" pitchFamily="18" charset="0"/>
                <a:cs typeface="Times New Roman" panose="02020603050405020304" pitchFamily="18" charset="0"/>
              </a:rPr>
              <a:t>CO1</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Understand Object Oriented paradigm and represent the problem using objects and classes. </a:t>
            </a:r>
            <a:endParaRPr lang="en-US" dirty="0" smtClean="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CO2</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Apply the Object Oriented concepts to design and develop effective models using UML. </a:t>
            </a:r>
            <a:endParaRPr lang="en-US" dirty="0" smtClean="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CO3</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Develop program logic in Java from design models in UML.</a:t>
            </a:r>
            <a:endParaRPr lang="en-IN"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CO4: </a:t>
            </a:r>
            <a:r>
              <a:rPr lang="en-US" dirty="0">
                <a:latin typeface="Times New Roman" panose="02020603050405020304" pitchFamily="18" charset="0"/>
                <a:cs typeface="Times New Roman" panose="02020603050405020304" pitchFamily="18" charset="0"/>
              </a:rPr>
              <a:t>Design applications with procedural and data abstraction using Java libraries.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63011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111" r="2803" b="7778"/>
          <a:stretch/>
        </p:blipFill>
        <p:spPr>
          <a:xfrm>
            <a:off x="4038600" y="747096"/>
            <a:ext cx="7467600" cy="5425104"/>
          </a:xfrm>
          <a:prstGeom prst="rect">
            <a:avLst/>
          </a:prstGeom>
        </p:spPr>
      </p:pic>
      <p:sp>
        <p:nvSpPr>
          <p:cNvPr id="3" name="Rectangle 2"/>
          <p:cNvSpPr/>
          <p:nvPr/>
        </p:nvSpPr>
        <p:spPr>
          <a:xfrm>
            <a:off x="4800600" y="6324600"/>
            <a:ext cx="6553200" cy="369332"/>
          </a:xfrm>
          <a:prstGeom prst="rect">
            <a:avLst/>
          </a:prstGeom>
        </p:spPr>
        <p:txBody>
          <a:bodyPr wrap="square">
            <a:spAutoFit/>
          </a:bodyPr>
          <a:lstStyle/>
          <a:p>
            <a:r>
              <a:rPr lang="en-IN" b="1" dirty="0" smtClean="0">
                <a:solidFill>
                  <a:srgbClr val="282C33"/>
                </a:solidFill>
                <a:latin typeface="Graphik"/>
              </a:rPr>
              <a:t>Example: Component </a:t>
            </a:r>
            <a:r>
              <a:rPr lang="en-IN" b="1" dirty="0">
                <a:solidFill>
                  <a:srgbClr val="282C33"/>
                </a:solidFill>
                <a:latin typeface="Graphik"/>
              </a:rPr>
              <a:t>diagram for an ATM system</a:t>
            </a:r>
            <a:endParaRPr lang="en-IN" b="1" i="0" dirty="0">
              <a:solidFill>
                <a:srgbClr val="282C33"/>
              </a:solidFill>
              <a:effectLst/>
              <a:latin typeface="Graphik"/>
            </a:endParaRPr>
          </a:p>
        </p:txBody>
      </p:sp>
      <p:sp>
        <p:nvSpPr>
          <p:cNvPr id="6" name="Rectangle 5"/>
          <p:cNvSpPr/>
          <p:nvPr/>
        </p:nvSpPr>
        <p:spPr>
          <a:xfrm>
            <a:off x="304800" y="1143000"/>
            <a:ext cx="3581400" cy="4401205"/>
          </a:xfrm>
          <a:prstGeom prst="rect">
            <a:avLst/>
          </a:prstGeom>
        </p:spPr>
        <p:txBody>
          <a:bodyPr wrap="square">
            <a:spAutoFit/>
          </a:bodyPr>
          <a:lstStyle/>
          <a:p>
            <a:pPr marL="285750" indent="-285750" algn="just">
              <a:buFont typeface="Arial" panose="020B0604020202020204" pitchFamily="34" charset="0"/>
              <a:buChar char="•"/>
            </a:pPr>
            <a:r>
              <a:rPr lang="en-US" sz="2000" dirty="0">
                <a:solidFill>
                  <a:srgbClr val="282C33"/>
                </a:solidFill>
                <a:latin typeface="Times New Roman" panose="02020603050405020304" pitchFamily="18" charset="0"/>
                <a:cs typeface="Times New Roman" panose="02020603050405020304" pitchFamily="18" charset="0"/>
              </a:rPr>
              <a:t>In the diagram below, each component is enclosed in a small box. </a:t>
            </a:r>
            <a:endParaRPr lang="en-US" sz="2000" dirty="0" smtClean="0">
              <a:solidFill>
                <a:srgbClr val="282C33"/>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smtClean="0">
                <a:solidFill>
                  <a:srgbClr val="282C33"/>
                </a:solidFill>
                <a:latin typeface="Times New Roman" panose="02020603050405020304" pitchFamily="18" charset="0"/>
                <a:cs typeface="Times New Roman" panose="02020603050405020304" pitchFamily="18" charset="0"/>
              </a:rPr>
              <a:t>The </a:t>
            </a:r>
            <a:r>
              <a:rPr lang="en-US" sz="2000" dirty="0">
                <a:solidFill>
                  <a:srgbClr val="282C33"/>
                </a:solidFill>
                <a:latin typeface="Times New Roman" panose="02020603050405020304" pitchFamily="18" charset="0"/>
                <a:cs typeface="Times New Roman" panose="02020603050405020304" pitchFamily="18" charset="0"/>
              </a:rPr>
              <a:t>dotted lines with arrows show how some components are dependent on others. </a:t>
            </a:r>
            <a:endParaRPr lang="en-US" sz="2000" dirty="0" smtClean="0">
              <a:solidFill>
                <a:srgbClr val="282C33"/>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smtClean="0">
                <a:solidFill>
                  <a:srgbClr val="282C33"/>
                </a:solidFill>
                <a:latin typeface="Times New Roman" panose="02020603050405020304" pitchFamily="18" charset="0"/>
                <a:cs typeface="Times New Roman" panose="02020603050405020304" pitchFamily="18" charset="0"/>
              </a:rPr>
              <a:t>For </a:t>
            </a:r>
            <a:r>
              <a:rPr lang="en-US" sz="2000" dirty="0">
                <a:solidFill>
                  <a:srgbClr val="282C33"/>
                </a:solidFill>
                <a:latin typeface="Times New Roman" panose="02020603050405020304" pitchFamily="18" charset="0"/>
                <a:cs typeface="Times New Roman" panose="02020603050405020304" pitchFamily="18" charset="0"/>
              </a:rPr>
              <a:t>example, the card reader, web page, client desktop, and ATM system are all dependent on the bank database. </a:t>
            </a:r>
            <a:endParaRPr lang="en-US" sz="2000" dirty="0" smtClean="0">
              <a:solidFill>
                <a:srgbClr val="282C33"/>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smtClean="0">
                <a:solidFill>
                  <a:srgbClr val="282C33"/>
                </a:solidFill>
                <a:latin typeface="Times New Roman" panose="02020603050405020304" pitchFamily="18" charset="0"/>
                <a:cs typeface="Times New Roman" panose="02020603050405020304" pitchFamily="18" charset="0"/>
              </a:rPr>
              <a:t>The </a:t>
            </a:r>
            <a:r>
              <a:rPr lang="en-US" sz="2000" dirty="0">
                <a:solidFill>
                  <a:srgbClr val="282C33"/>
                </a:solidFill>
                <a:latin typeface="Times New Roman" panose="02020603050405020304" pitchFamily="18" charset="0"/>
                <a:cs typeface="Times New Roman" panose="02020603050405020304" pitchFamily="18" charset="0"/>
              </a:rPr>
              <a:t>dotted lines with circles at the end, known as “lollipop” symbols, indicate a realization relationship.</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mponent diagram example"/>
          <p:cNvPicPr>
            <a:picLocks noChangeAspect="1" noChangeArrowheads="1"/>
          </p:cNvPicPr>
          <p:nvPr/>
        </p:nvPicPr>
        <p:blipFill rotWithShape="1">
          <a:blip r:embed="rId2">
            <a:extLst>
              <a:ext uri="{28A0092B-C50C-407E-A947-70E740481C1C}">
                <a14:useLocalDpi xmlns:a14="http://schemas.microsoft.com/office/drawing/2010/main" val="0"/>
              </a:ext>
            </a:extLst>
          </a:blip>
          <a:srcRect r="7727" b="7887"/>
          <a:stretch/>
        </p:blipFill>
        <p:spPr bwMode="auto">
          <a:xfrm>
            <a:off x="3352800" y="609600"/>
            <a:ext cx="7848600" cy="5562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657600" y="6172200"/>
            <a:ext cx="7391400" cy="369332"/>
          </a:xfrm>
          <a:prstGeom prst="rect">
            <a:avLst/>
          </a:prstGeom>
        </p:spPr>
        <p:txBody>
          <a:bodyPr wrap="square">
            <a:spAutoFit/>
          </a:bodyPr>
          <a:lstStyle/>
          <a:p>
            <a:r>
              <a:rPr lang="en-IN" b="1" dirty="0">
                <a:solidFill>
                  <a:srgbClr val="282C33"/>
                </a:solidFill>
                <a:latin typeface="Graphik"/>
              </a:rPr>
              <a:t>Example: </a:t>
            </a:r>
            <a:r>
              <a:rPr lang="en-US" b="1" dirty="0" smtClean="0">
                <a:solidFill>
                  <a:srgbClr val="282C33"/>
                </a:solidFill>
                <a:latin typeface="Graphik"/>
              </a:rPr>
              <a:t>Component </a:t>
            </a:r>
            <a:r>
              <a:rPr lang="en-US" b="1" dirty="0">
                <a:solidFill>
                  <a:srgbClr val="282C33"/>
                </a:solidFill>
                <a:latin typeface="Graphik"/>
              </a:rPr>
              <a:t>diagram for a library management system</a:t>
            </a:r>
            <a:endParaRPr lang="en-US" b="1" i="0" dirty="0">
              <a:solidFill>
                <a:srgbClr val="282C33"/>
              </a:solidFill>
              <a:effectLst/>
              <a:latin typeface="Graphik"/>
            </a:endParaRPr>
          </a:p>
        </p:txBody>
      </p:sp>
    </p:spTree>
    <p:extLst>
      <p:ext uri="{BB962C8B-B14F-4D97-AF65-F5344CB8AC3E}">
        <p14:creationId xmlns:p14="http://schemas.microsoft.com/office/powerpoint/2010/main" val="20239963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0" y="1524000"/>
            <a:ext cx="11201400" cy="4524315"/>
          </a:xfrm>
          <a:prstGeom prst="rect">
            <a:avLst/>
          </a:prstGeom>
        </p:spPr>
        <p:txBody>
          <a:bodyPr wrap="square">
            <a:spAutoFit/>
          </a:bodyPr>
          <a:lstStyle/>
          <a:p>
            <a:pPr algn="just"/>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typical </a:t>
            </a:r>
            <a:r>
              <a:rPr lang="en-US" sz="2400" b="1" dirty="0">
                <a:latin typeface="Times New Roman" panose="02020603050405020304" pitchFamily="18" charset="0"/>
                <a:cs typeface="Times New Roman" panose="02020603050405020304" pitchFamily="18" charset="0"/>
              </a:rPr>
              <a:t>Online Order System</a:t>
            </a:r>
            <a:r>
              <a:rPr lang="en-US" sz="2400" dirty="0">
                <a:latin typeface="Times New Roman" panose="02020603050405020304" pitchFamily="18" charset="0"/>
                <a:cs typeface="Times New Roman" panose="02020603050405020304" pitchFamily="18" charset="0"/>
              </a:rPr>
              <a:t> might include the following components:</a:t>
            </a:r>
          </a:p>
          <a:p>
            <a:pPr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User Interface (UI)</a:t>
            </a:r>
            <a:r>
              <a:rPr lang="en-US" sz="2400" dirty="0">
                <a:latin typeface="Times New Roman" panose="02020603050405020304" pitchFamily="18" charset="0"/>
                <a:cs typeface="Times New Roman" panose="02020603050405020304" pitchFamily="18" charset="0"/>
              </a:rPr>
              <a:t>: Manages user interactions.</a:t>
            </a:r>
          </a:p>
          <a:p>
            <a:pPr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Order Processing Service</a:t>
            </a:r>
            <a:r>
              <a:rPr lang="en-US" sz="2400" dirty="0">
                <a:latin typeface="Times New Roman" panose="02020603050405020304" pitchFamily="18" charset="0"/>
                <a:cs typeface="Times New Roman" panose="02020603050405020304" pitchFamily="18" charset="0"/>
              </a:rPr>
              <a:t>: Handles order placement and validation.</a:t>
            </a:r>
          </a:p>
          <a:p>
            <a:pPr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Payment Gateway</a:t>
            </a:r>
            <a:r>
              <a:rPr lang="en-US" sz="2400" dirty="0">
                <a:latin typeface="Times New Roman" panose="02020603050405020304" pitchFamily="18" charset="0"/>
                <a:cs typeface="Times New Roman" panose="02020603050405020304" pitchFamily="18" charset="0"/>
              </a:rPr>
              <a:t>: Manages transactions.</a:t>
            </a:r>
          </a:p>
          <a:p>
            <a:pPr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Inventory Management</a:t>
            </a:r>
            <a:r>
              <a:rPr lang="en-US" sz="2400" dirty="0">
                <a:latin typeface="Times New Roman" panose="02020603050405020304" pitchFamily="18" charset="0"/>
                <a:cs typeface="Times New Roman" panose="02020603050405020304" pitchFamily="18" charset="0"/>
              </a:rPr>
              <a:t>: Updates stock levels.</a:t>
            </a:r>
          </a:p>
          <a:p>
            <a:pPr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Database</a:t>
            </a:r>
            <a:r>
              <a:rPr lang="en-US" sz="2400" dirty="0">
                <a:latin typeface="Times New Roman" panose="02020603050405020304" pitchFamily="18" charset="0"/>
                <a:cs typeface="Times New Roman" panose="02020603050405020304" pitchFamily="18" charset="0"/>
              </a:rPr>
              <a:t>: Stores customer, product, and order information</a:t>
            </a:r>
            <a:r>
              <a:rPr lang="en-US" sz="2400" dirty="0" smtClean="0">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smtClean="0">
                <a:latin typeface="Times New Roman" panose="02020603050405020304" pitchFamily="18" charset="0"/>
                <a:cs typeface="Times New Roman" panose="02020603050405020304" pitchFamily="18" charset="0"/>
              </a:rPr>
              <a:t>Example </a:t>
            </a:r>
            <a:r>
              <a:rPr lang="en-US" sz="2400" b="1" dirty="0">
                <a:latin typeface="Times New Roman" panose="02020603050405020304" pitchFamily="18" charset="0"/>
                <a:cs typeface="Times New Roman" panose="02020603050405020304" pitchFamily="18" charset="0"/>
              </a:rPr>
              <a:t>relationships</a:t>
            </a:r>
            <a:r>
              <a:rPr lang="en-US" sz="2400" dirty="0">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UI Component</a:t>
            </a:r>
            <a:r>
              <a:rPr lang="en-US" sz="2400" dirty="0">
                <a:latin typeface="Times New Roman" panose="02020603050405020304" pitchFamily="18" charset="0"/>
                <a:cs typeface="Times New Roman" panose="02020603050405020304" pitchFamily="18" charset="0"/>
              </a:rPr>
              <a:t> communicates with the </a:t>
            </a:r>
            <a:r>
              <a:rPr lang="en-US" sz="2400" b="1" dirty="0">
                <a:latin typeface="Times New Roman" panose="02020603050405020304" pitchFamily="18" charset="0"/>
                <a:cs typeface="Times New Roman" panose="02020603050405020304" pitchFamily="18" charset="0"/>
              </a:rPr>
              <a:t>Order Processing Component</a:t>
            </a:r>
            <a:r>
              <a:rPr lang="en-US" sz="2400" dirty="0">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Order Processing Component</a:t>
            </a:r>
            <a:r>
              <a:rPr lang="en-US" sz="2400" dirty="0">
                <a:latin typeface="Times New Roman" panose="02020603050405020304" pitchFamily="18" charset="0"/>
                <a:cs typeface="Times New Roman" panose="02020603050405020304" pitchFamily="18" charset="0"/>
              </a:rPr>
              <a:t> interacts with the </a:t>
            </a:r>
            <a:r>
              <a:rPr lang="en-US" sz="2400" b="1" dirty="0">
                <a:latin typeface="Times New Roman" panose="02020603050405020304" pitchFamily="18" charset="0"/>
                <a:cs typeface="Times New Roman" panose="02020603050405020304" pitchFamily="18" charset="0"/>
              </a:rPr>
              <a:t>Payment Gateway and Inventory Management</a:t>
            </a:r>
            <a:r>
              <a:rPr lang="en-US" sz="2400" dirty="0">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Database Component</a:t>
            </a:r>
            <a:r>
              <a:rPr lang="en-US" sz="2400" dirty="0">
                <a:latin typeface="Times New Roman" panose="02020603050405020304" pitchFamily="18" charset="0"/>
                <a:cs typeface="Times New Roman" panose="02020603050405020304" pitchFamily="18" charset="0"/>
              </a:rPr>
              <a:t> stores order details, customer data, and product inventory.</a:t>
            </a:r>
          </a:p>
        </p:txBody>
      </p:sp>
      <p:sp>
        <p:nvSpPr>
          <p:cNvPr id="4" name="Rectangle 3"/>
          <p:cNvSpPr/>
          <p:nvPr/>
        </p:nvSpPr>
        <p:spPr>
          <a:xfrm>
            <a:off x="800100" y="533400"/>
            <a:ext cx="10820400" cy="584775"/>
          </a:xfrm>
          <a:prstGeom prst="rect">
            <a:avLst/>
          </a:prstGeom>
        </p:spPr>
        <p:txBody>
          <a:bodyPr wrap="square">
            <a:spAutoFit/>
          </a:bodyPr>
          <a:lstStyle/>
          <a:p>
            <a:pPr algn="just"/>
            <a:r>
              <a:rPr lang="en-US" sz="3200" b="1" dirty="0">
                <a:solidFill>
                  <a:srgbClr val="0070C0"/>
                </a:solidFill>
                <a:latin typeface="Times New Roman" panose="02020603050405020304" pitchFamily="18" charset="0"/>
                <a:cs typeface="Times New Roman" panose="02020603050405020304" pitchFamily="18" charset="0"/>
              </a:rPr>
              <a:t>Example: Component Diagram for an Online Order System</a:t>
            </a:r>
          </a:p>
        </p:txBody>
      </p:sp>
    </p:spTree>
    <p:extLst>
      <p:ext uri="{BB962C8B-B14F-4D97-AF65-F5344CB8AC3E}">
        <p14:creationId xmlns:p14="http://schemas.microsoft.com/office/powerpoint/2010/main" val="365587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09600"/>
            <a:ext cx="6093461" cy="690574"/>
          </a:xfrm>
          <a:prstGeom prst="rect">
            <a:avLst/>
          </a:prstGeom>
        </p:spPr>
        <p:txBody>
          <a:bodyPr vert="horz" wrap="square" lIns="0" tIns="13335" rIns="0" bIns="0" rtlCol="0">
            <a:spAutoFit/>
          </a:bodyPr>
          <a:lstStyle/>
          <a:p>
            <a:pPr marL="12700">
              <a:lnSpc>
                <a:spcPct val="100000"/>
              </a:lnSpc>
              <a:spcBef>
                <a:spcPts val="105"/>
              </a:spcBef>
            </a:pPr>
            <a:r>
              <a:rPr spc="-5" dirty="0">
                <a:solidFill>
                  <a:srgbClr val="7030A0"/>
                </a:solidFill>
                <a:latin typeface="Algerian" panose="04020705040A02060702" pitchFamily="82" charset="0"/>
                <a:cs typeface="Calibri Light"/>
              </a:rPr>
              <a:t>Deployment diagram</a:t>
            </a:r>
          </a:p>
        </p:txBody>
      </p:sp>
      <p:sp>
        <p:nvSpPr>
          <p:cNvPr id="3" name="object 3"/>
          <p:cNvSpPr txBox="1"/>
          <p:nvPr/>
        </p:nvSpPr>
        <p:spPr>
          <a:xfrm>
            <a:off x="838200" y="1447800"/>
            <a:ext cx="10665461" cy="4739503"/>
          </a:xfrm>
          <a:prstGeom prst="rect">
            <a:avLst/>
          </a:prstGeom>
        </p:spPr>
        <p:txBody>
          <a:bodyPr vert="horz" wrap="square" lIns="0" tIns="54610" rIns="0" bIns="0" rtlCol="0">
            <a:spAutoFit/>
          </a:bodyPr>
          <a:lstStyle/>
          <a:p>
            <a:pPr marL="469265" marR="5080" indent="-457200" algn="just">
              <a:lnSpc>
                <a:spcPct val="90000"/>
              </a:lnSpc>
              <a:spcBef>
                <a:spcPts val="430"/>
              </a:spcBef>
              <a:buFont typeface="Arial" panose="020B0604020202020204" pitchFamily="34" charset="0"/>
              <a:buChar char="•"/>
              <a:tabLst>
                <a:tab pos="3296285" algn="l"/>
              </a:tabLst>
            </a:pPr>
            <a:r>
              <a:rPr sz="2800" dirty="0">
                <a:latin typeface="Times New Roman" panose="02020603050405020304" pitchFamily="18" charset="0"/>
                <a:cs typeface="Times New Roman" panose="02020603050405020304" pitchFamily="18" charset="0"/>
              </a:rPr>
              <a:t>UML deployment diagram </a:t>
            </a:r>
            <a:r>
              <a:rPr sz="2800" dirty="0" smtClean="0">
                <a:latin typeface="Times New Roman" panose="02020603050405020304" pitchFamily="18" charset="0"/>
                <a:cs typeface="Times New Roman" panose="02020603050405020304" pitchFamily="18" charset="0"/>
              </a:rPr>
              <a:t>depicts </a:t>
            </a:r>
            <a:r>
              <a:rPr sz="2800" dirty="0">
                <a:latin typeface="Times New Roman" panose="02020603050405020304" pitchFamily="18" charset="0"/>
                <a:cs typeface="Times New Roman" panose="02020603050405020304" pitchFamily="18" charset="0"/>
              </a:rPr>
              <a:t>a static view of the run-time  configuration of </a:t>
            </a:r>
            <a:r>
              <a:rPr sz="2800" b="1" i="1" dirty="0">
                <a:solidFill>
                  <a:srgbClr val="0070C0"/>
                </a:solidFill>
                <a:latin typeface="Times New Roman" panose="02020603050405020304" pitchFamily="18" charset="0"/>
                <a:cs typeface="Times New Roman" panose="02020603050405020304" pitchFamily="18" charset="0"/>
              </a:rPr>
              <a:t>hardware nodes</a:t>
            </a:r>
            <a:r>
              <a:rPr sz="2800" b="1" i="1"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and the </a:t>
            </a:r>
            <a:r>
              <a:rPr sz="2800" b="1" i="1" dirty="0">
                <a:solidFill>
                  <a:srgbClr val="0070C0"/>
                </a:solidFill>
                <a:latin typeface="Times New Roman" panose="02020603050405020304" pitchFamily="18" charset="0"/>
                <a:cs typeface="Times New Roman" panose="02020603050405020304" pitchFamily="18" charset="0"/>
              </a:rPr>
              <a:t>software components</a:t>
            </a:r>
            <a:r>
              <a:rPr sz="2800" dirty="0">
                <a:latin typeface="Times New Roman" panose="02020603050405020304" pitchFamily="18" charset="0"/>
                <a:cs typeface="Times New Roman" panose="02020603050405020304" pitchFamily="18" charset="0"/>
              </a:rPr>
              <a:t> that  run on those nodes.	</a:t>
            </a:r>
            <a:endParaRPr lang="en-US" sz="2800" dirty="0" smtClean="0">
              <a:latin typeface="Times New Roman" panose="02020603050405020304" pitchFamily="18" charset="0"/>
              <a:cs typeface="Times New Roman" panose="02020603050405020304" pitchFamily="18" charset="0"/>
            </a:endParaRPr>
          </a:p>
          <a:p>
            <a:pPr marL="469265" marR="5080" indent="-457200" algn="just">
              <a:lnSpc>
                <a:spcPct val="90000"/>
              </a:lnSpc>
              <a:spcBef>
                <a:spcPts val="430"/>
              </a:spcBef>
              <a:buFont typeface="Arial" panose="020B0604020202020204" pitchFamily="34" charset="0"/>
              <a:buChar char="•"/>
              <a:tabLst>
                <a:tab pos="3296285" algn="l"/>
              </a:tabLst>
            </a:pPr>
            <a:r>
              <a:rPr sz="2800" dirty="0" smtClean="0">
                <a:latin typeface="Times New Roman" panose="02020603050405020304" pitchFamily="18" charset="0"/>
                <a:cs typeface="Times New Roman" panose="02020603050405020304" pitchFamily="18" charset="0"/>
              </a:rPr>
              <a:t>Deployment </a:t>
            </a:r>
            <a:r>
              <a:rPr sz="2800" dirty="0">
                <a:latin typeface="Times New Roman" panose="02020603050405020304" pitchFamily="18" charset="0"/>
                <a:cs typeface="Times New Roman" panose="02020603050405020304" pitchFamily="18" charset="0"/>
              </a:rPr>
              <a:t>diagrams show the hardware for  your system, the software that is installed on that hardware, and the  middleware used to connect the disparate machines to one </a:t>
            </a:r>
            <a:r>
              <a:rPr sz="2800" dirty="0" smtClean="0">
                <a:latin typeface="Times New Roman" panose="02020603050405020304" pitchFamily="18" charset="0"/>
                <a:cs typeface="Times New Roman" panose="02020603050405020304" pitchFamily="18" charset="0"/>
              </a:rPr>
              <a:t>another.</a:t>
            </a:r>
            <a:endParaRPr lang="en-US" sz="2800" dirty="0" smtClean="0">
              <a:latin typeface="Times New Roman" panose="02020603050405020304" pitchFamily="18" charset="0"/>
              <a:cs typeface="Times New Roman" panose="02020603050405020304" pitchFamily="18" charset="0"/>
            </a:endParaRPr>
          </a:p>
          <a:p>
            <a:pPr marL="469265" marR="5080" indent="-457200" algn="just">
              <a:lnSpc>
                <a:spcPct val="90000"/>
              </a:lnSpc>
              <a:spcBef>
                <a:spcPts val="430"/>
              </a:spcBef>
              <a:buFont typeface="Arial" panose="020B0604020202020204" pitchFamily="34" charset="0"/>
              <a:buChar char="•"/>
              <a:tabLst>
                <a:tab pos="3296285" algn="l"/>
              </a:tabLst>
            </a:pPr>
            <a:endParaRPr lang="en-US" sz="800" dirty="0">
              <a:latin typeface="Times New Roman" panose="02020603050405020304" pitchFamily="18" charset="0"/>
              <a:cs typeface="Times New Roman" panose="02020603050405020304" pitchFamily="18" charset="0"/>
            </a:endParaRPr>
          </a:p>
          <a:p>
            <a:pPr marL="12065" marR="5080" algn="just">
              <a:lnSpc>
                <a:spcPct val="90000"/>
              </a:lnSpc>
              <a:spcBef>
                <a:spcPts val="430"/>
              </a:spcBef>
              <a:tabLst>
                <a:tab pos="3296285" algn="l"/>
              </a:tabLst>
            </a:pPr>
            <a:r>
              <a:rPr lang="en-US" sz="2800" b="1" dirty="0" smtClean="0">
                <a:latin typeface="Times New Roman" panose="02020603050405020304" pitchFamily="18" charset="0"/>
                <a:cs typeface="Times New Roman" panose="02020603050405020304" pitchFamily="18" charset="0"/>
              </a:rPr>
              <a:t>You </a:t>
            </a:r>
            <a:r>
              <a:rPr lang="en-US" sz="2800" b="1" dirty="0">
                <a:latin typeface="Times New Roman" panose="02020603050405020304" pitchFamily="18" charset="0"/>
                <a:cs typeface="Times New Roman" panose="02020603050405020304" pitchFamily="18" charset="0"/>
              </a:rPr>
              <a:t>can use Deployment diagrams</a:t>
            </a:r>
            <a:r>
              <a:rPr lang="en-US" sz="2800" b="1" dirty="0" smtClean="0">
                <a:latin typeface="Times New Roman" panose="02020603050405020304" pitchFamily="18" charset="0"/>
                <a:cs typeface="Times New Roman" panose="02020603050405020304" pitchFamily="18" charset="0"/>
              </a:rPr>
              <a:t> to: </a:t>
            </a:r>
          </a:p>
          <a:p>
            <a:pPr marL="469265" marR="5080" indent="-457200" algn="just">
              <a:lnSpc>
                <a:spcPct val="90000"/>
              </a:lnSpc>
              <a:spcBef>
                <a:spcPts val="430"/>
              </a:spcBef>
              <a:buFont typeface="Arial" panose="020B0604020202020204" pitchFamily="34" charset="0"/>
              <a:buChar char="•"/>
              <a:tabLst>
                <a:tab pos="3296285" algn="l"/>
              </a:tabLst>
            </a:pPr>
            <a:r>
              <a:rPr lang="en-US" sz="2800" dirty="0" smtClean="0">
                <a:latin typeface="Times New Roman" panose="02020603050405020304" pitchFamily="18" charset="0"/>
                <a:cs typeface="Times New Roman" panose="02020603050405020304" pitchFamily="18" charset="0"/>
              </a:rPr>
              <a:t>Show</a:t>
            </a:r>
            <a:r>
              <a:rPr lang="en-US" sz="2800" dirty="0">
                <a:latin typeface="Times New Roman" panose="02020603050405020304" pitchFamily="18" charset="0"/>
                <a:cs typeface="Times New Roman" panose="02020603050405020304" pitchFamily="18" charset="0"/>
              </a:rPr>
              <a:t> which software elements are deployed by which hardware </a:t>
            </a:r>
            <a:r>
              <a:rPr lang="en-US" sz="2800" dirty="0" smtClean="0">
                <a:latin typeface="Times New Roman" panose="02020603050405020304" pitchFamily="18" charset="0"/>
                <a:cs typeface="Times New Roman" panose="02020603050405020304" pitchFamily="18" charset="0"/>
              </a:rPr>
              <a:t>elements.</a:t>
            </a:r>
          </a:p>
          <a:p>
            <a:pPr marL="469265" marR="5080" indent="-457200" algn="just">
              <a:lnSpc>
                <a:spcPct val="90000"/>
              </a:lnSpc>
              <a:spcBef>
                <a:spcPts val="430"/>
              </a:spcBef>
              <a:buFont typeface="Arial" panose="020B0604020202020204" pitchFamily="34" charset="0"/>
              <a:buChar char="•"/>
              <a:tabLst>
                <a:tab pos="3296285" algn="l"/>
              </a:tabLst>
            </a:pPr>
            <a:r>
              <a:rPr lang="en-US" sz="2800" dirty="0" smtClean="0">
                <a:latin typeface="Times New Roman" panose="02020603050405020304" pitchFamily="18" charset="0"/>
                <a:cs typeface="Times New Roman" panose="02020603050405020304" pitchFamily="18" charset="0"/>
              </a:rPr>
              <a:t>Illustrate </a:t>
            </a:r>
            <a:r>
              <a:rPr lang="en-US" sz="2800" dirty="0">
                <a:latin typeface="Times New Roman" panose="02020603050405020304" pitchFamily="18" charset="0"/>
                <a:cs typeface="Times New Roman" panose="02020603050405020304" pitchFamily="18" charset="0"/>
              </a:rPr>
              <a:t>the runtime processing for </a:t>
            </a:r>
            <a:r>
              <a:rPr lang="en-US" sz="2800" dirty="0" smtClean="0">
                <a:latin typeface="Times New Roman" panose="02020603050405020304" pitchFamily="18" charset="0"/>
                <a:cs typeface="Times New Roman" panose="02020603050405020304" pitchFamily="18" charset="0"/>
              </a:rPr>
              <a:t>hardware.</a:t>
            </a:r>
          </a:p>
          <a:p>
            <a:pPr marL="469265" marR="5080" indent="-457200" algn="just">
              <a:lnSpc>
                <a:spcPct val="90000"/>
              </a:lnSpc>
              <a:spcBef>
                <a:spcPts val="430"/>
              </a:spcBef>
              <a:buFont typeface="Arial" panose="020B0604020202020204" pitchFamily="34" charset="0"/>
              <a:buChar char="•"/>
              <a:tabLst>
                <a:tab pos="3296285" algn="l"/>
              </a:tabLst>
            </a:pPr>
            <a:r>
              <a:rPr lang="en-US" sz="2800" dirty="0" smtClean="0">
                <a:latin typeface="Times New Roman" panose="02020603050405020304" pitchFamily="18" charset="0"/>
                <a:cs typeface="Times New Roman" panose="02020603050405020304" pitchFamily="18" charset="0"/>
              </a:rPr>
              <a:t>Provide </a:t>
            </a:r>
            <a:r>
              <a:rPr lang="en-US" sz="2800" dirty="0">
                <a:latin typeface="Times New Roman" panose="02020603050405020304" pitchFamily="18" charset="0"/>
                <a:cs typeface="Times New Roman" panose="02020603050405020304" pitchFamily="18" charset="0"/>
              </a:rPr>
              <a:t>a view of the hardware system’s topology</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3400"/>
            <a:ext cx="10515600" cy="762000"/>
          </a:xfrm>
        </p:spPr>
        <p:txBody>
          <a:bodyPr>
            <a:normAutofit/>
          </a:bodyPr>
          <a:lstStyle/>
          <a:p>
            <a:r>
              <a:rPr lang="en-US" sz="3600" b="1" dirty="0">
                <a:latin typeface="Times New Roman" panose="02020603050405020304" pitchFamily="18" charset="0"/>
                <a:cs typeface="Times New Roman" panose="02020603050405020304" pitchFamily="18" charset="0"/>
              </a:rPr>
              <a:t>When to use a Deployment Diagram?</a:t>
            </a:r>
          </a:p>
        </p:txBody>
      </p:sp>
      <p:sp>
        <p:nvSpPr>
          <p:cNvPr id="3" name="Content Placeholder 2"/>
          <p:cNvSpPr>
            <a:spLocks noGrp="1"/>
          </p:cNvSpPr>
          <p:nvPr>
            <p:ph idx="1"/>
          </p:nvPr>
        </p:nvSpPr>
        <p:spPr>
          <a:xfrm>
            <a:off x="838200" y="1524000"/>
            <a:ext cx="10515600" cy="4351338"/>
          </a:xfrm>
        </p:spPr>
        <p:txBody>
          <a:bodyPr/>
          <a:lstStyle/>
          <a:p>
            <a:pPr algn="just"/>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deployment diagram is mostly employed by network engineers, system administrators, etc. with the purpose of representing the deployment of software on the hardware system.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envisions the interaction of the software with the hardware to accomplish the execution. The selected hardware must be of good quality so that the software can work more efficiently at a faster rate by producing accurate results in no time.</a:t>
            </a:r>
          </a:p>
          <a:p>
            <a:pPr algn="just"/>
            <a:r>
              <a:rPr lang="en-US" dirty="0">
                <a:latin typeface="Times New Roman" panose="02020603050405020304" pitchFamily="18" charset="0"/>
                <a:cs typeface="Times New Roman" panose="02020603050405020304" pitchFamily="18" charset="0"/>
              </a:rPr>
              <a:t>The software applications are quite complex these days, as they are standalone, distributed, web-based, etc. So, it is very necessary to design efficient software.</a:t>
            </a:r>
          </a:p>
        </p:txBody>
      </p:sp>
    </p:spTree>
    <p:extLst>
      <p:ext uri="{BB962C8B-B14F-4D97-AF65-F5344CB8AC3E}">
        <p14:creationId xmlns:p14="http://schemas.microsoft.com/office/powerpoint/2010/main" val="11699798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523331280"/>
              </p:ext>
            </p:extLst>
          </p:nvPr>
        </p:nvGraphicFramePr>
        <p:xfrm>
          <a:off x="1143000" y="457200"/>
          <a:ext cx="10439400" cy="6169654"/>
        </p:xfrm>
        <a:graphic>
          <a:graphicData uri="http://schemas.openxmlformats.org/drawingml/2006/table">
            <a:tbl>
              <a:tblPr firstRow="1" bandRow="1">
                <a:tableStyleId>{5940675A-B579-460E-94D1-54222C63F5DA}</a:tableStyleId>
              </a:tblPr>
              <a:tblGrid>
                <a:gridCol w="2362200">
                  <a:extLst>
                    <a:ext uri="{9D8B030D-6E8A-4147-A177-3AD203B41FA5}">
                      <a16:colId xmlns:a16="http://schemas.microsoft.com/office/drawing/2014/main" val="3968775135"/>
                    </a:ext>
                  </a:extLst>
                </a:gridCol>
                <a:gridCol w="8077200">
                  <a:extLst>
                    <a:ext uri="{9D8B030D-6E8A-4147-A177-3AD203B41FA5}">
                      <a16:colId xmlns:a16="http://schemas.microsoft.com/office/drawing/2014/main" val="2417008994"/>
                    </a:ext>
                  </a:extLst>
                </a:gridCol>
              </a:tblGrid>
              <a:tr h="1188701">
                <a:tc>
                  <a:txBody>
                    <a:bodyPr/>
                    <a:lstStyle/>
                    <a:p>
                      <a:endParaRPr lang="en-IN" dirty="0"/>
                    </a:p>
                  </a:txBody>
                  <a:tcPr/>
                </a:tc>
                <a:tc>
                  <a:txBody>
                    <a:bodyPr/>
                    <a:lstStyle/>
                    <a:p>
                      <a:pPr algn="just"/>
                      <a:r>
                        <a:rPr lang="en-IN" sz="2000" b="1" dirty="0" smtClean="0">
                          <a:latin typeface="Times New Roman" panose="02020603050405020304" pitchFamily="18" charset="0"/>
                          <a:cs typeface="Times New Roman" panose="02020603050405020304" pitchFamily="18" charset="0"/>
                        </a:rPr>
                        <a:t>Node:</a:t>
                      </a:r>
                      <a:r>
                        <a:rPr lang="en-IN"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 hardware or software object, shown by a three-dimensional box.</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68801172"/>
                  </a:ext>
                </a:extLst>
              </a:tr>
              <a:tr h="733819">
                <a:tc>
                  <a:txBody>
                    <a:bodyPr/>
                    <a:lstStyle/>
                    <a:p>
                      <a:endParaRPr lang="en-IN" dirty="0"/>
                    </a:p>
                  </a:txBody>
                  <a:tcPr/>
                </a:tc>
                <a:tc>
                  <a:txBody>
                    <a:bodyPr/>
                    <a:lstStyle/>
                    <a:p>
                      <a:pPr algn="just"/>
                      <a:r>
                        <a:rPr lang="en-US" sz="2000" b="1" dirty="0" smtClean="0"/>
                        <a:t>Artifact:</a:t>
                      </a:r>
                      <a:r>
                        <a:rPr lang="en-US" sz="2000" dirty="0" smtClean="0"/>
                        <a:t> </a:t>
                      </a:r>
                      <a:r>
                        <a:rPr lang="en-US" sz="2000" kern="1200" dirty="0" smtClean="0">
                          <a:solidFill>
                            <a:schemeClr val="tx1"/>
                          </a:solidFill>
                          <a:latin typeface="Times New Roman" panose="02020603050405020304" pitchFamily="18" charset="0"/>
                          <a:ea typeface="+mn-ea"/>
                          <a:cs typeface="Times New Roman" panose="02020603050405020304" pitchFamily="18" charset="0"/>
                        </a:rPr>
                        <a:t>A product developed by the software, symbolized by a rectangle with the name and the word “artifact” enclosed by double arrows.</a:t>
                      </a:r>
                      <a:endParaRPr lang="en-IN" sz="20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4111465"/>
                  </a:ext>
                </a:extLst>
              </a:tr>
              <a:tr h="973079">
                <a:tc>
                  <a:txBody>
                    <a:bodyPr/>
                    <a:lstStyle/>
                    <a:p>
                      <a:endParaRPr lang="en-IN" dirty="0"/>
                    </a:p>
                  </a:txBody>
                  <a:tcPr/>
                </a:tc>
                <a:tc>
                  <a:txBody>
                    <a:bodyPr/>
                    <a:lstStyle/>
                    <a:p>
                      <a:pPr algn="just"/>
                      <a:r>
                        <a:rPr lang="en-US" sz="2000" b="1" dirty="0" smtClean="0"/>
                        <a:t>Component:</a:t>
                      </a:r>
                      <a:r>
                        <a:rPr lang="en-US" sz="2000" dirty="0" smtClean="0"/>
                        <a:t> </a:t>
                      </a:r>
                      <a:r>
                        <a:rPr lang="en-US" sz="2000" kern="1200" dirty="0" smtClean="0">
                          <a:solidFill>
                            <a:schemeClr val="tx1"/>
                          </a:solidFill>
                          <a:latin typeface="Times New Roman" panose="02020603050405020304" pitchFamily="18" charset="0"/>
                          <a:ea typeface="+mn-ea"/>
                          <a:cs typeface="Times New Roman" panose="02020603050405020304" pitchFamily="18" charset="0"/>
                        </a:rPr>
                        <a:t>A rectangle with two tabs that indicates a software element.</a:t>
                      </a:r>
                      <a:endParaRPr lang="en-IN" sz="20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760100905"/>
                  </a:ext>
                </a:extLst>
              </a:tr>
              <a:tr h="689025">
                <a:tc>
                  <a:txBody>
                    <a:bodyPr/>
                    <a:lstStyle/>
                    <a:p>
                      <a:endParaRPr lang="en-IN" dirty="0"/>
                    </a:p>
                  </a:txBody>
                  <a:tcPr/>
                </a:tc>
                <a:tc>
                  <a:txBody>
                    <a:bodyPr/>
                    <a:lstStyle/>
                    <a:p>
                      <a:pPr marL="0" algn="just" defTabSz="914400" rtl="0" eaLnBrk="1" latinLnBrk="0" hangingPunct="1"/>
                      <a:r>
                        <a:rPr lang="en-US" sz="2000" b="1" dirty="0" smtClean="0"/>
                        <a:t>Association</a:t>
                      </a:r>
                      <a:r>
                        <a:rPr lang="en-US" sz="2000" dirty="0" smtClean="0"/>
                        <a:t>: </a:t>
                      </a:r>
                      <a:r>
                        <a:rPr lang="en-US" sz="2000" kern="1200" dirty="0" smtClean="0">
                          <a:solidFill>
                            <a:schemeClr val="tx1"/>
                          </a:solidFill>
                          <a:latin typeface="Times New Roman" panose="02020603050405020304" pitchFamily="18" charset="0"/>
                          <a:ea typeface="+mn-ea"/>
                          <a:cs typeface="Times New Roman" panose="02020603050405020304" pitchFamily="18" charset="0"/>
                        </a:rPr>
                        <a:t>A line that indicates a message or other type of communication between nodes.</a:t>
                      </a:r>
                      <a:endParaRPr lang="en-IN" sz="20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710795459"/>
                  </a:ext>
                </a:extLst>
              </a:tr>
              <a:tr h="689025">
                <a:tc>
                  <a:txBody>
                    <a:bodyPr/>
                    <a:lstStyle/>
                    <a:p>
                      <a:endParaRPr lang="en-IN" dirty="0"/>
                    </a:p>
                  </a:txBody>
                  <a:tcPr/>
                </a:tc>
                <a:tc>
                  <a:txBody>
                    <a:bodyPr/>
                    <a:lstStyle/>
                    <a:p>
                      <a:pPr algn="just"/>
                      <a:r>
                        <a:rPr lang="en-US" sz="2000" b="1" dirty="0" smtClean="0"/>
                        <a:t>Package:</a:t>
                      </a:r>
                      <a:r>
                        <a:rPr lang="en-US" sz="2000" dirty="0" smtClean="0"/>
                        <a:t> </a:t>
                      </a:r>
                      <a:r>
                        <a:rPr lang="en-US" sz="2000" kern="1200" dirty="0" smtClean="0">
                          <a:solidFill>
                            <a:schemeClr val="tx1"/>
                          </a:solidFill>
                          <a:latin typeface="Times New Roman" panose="02020603050405020304" pitchFamily="18" charset="0"/>
                          <a:ea typeface="+mn-ea"/>
                          <a:cs typeface="Times New Roman" panose="02020603050405020304" pitchFamily="18" charset="0"/>
                        </a:rPr>
                        <a:t>A file-shaped box that groups together all the device nodes to encapsulate the entire deployment.</a:t>
                      </a:r>
                      <a:endParaRPr lang="en-IN" sz="20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177484606"/>
                  </a:ext>
                </a:extLst>
              </a:tr>
              <a:tr h="881317">
                <a:tc>
                  <a:txBody>
                    <a:bodyPr/>
                    <a:lstStyle/>
                    <a:p>
                      <a:endParaRPr lang="en-IN" dirty="0"/>
                    </a:p>
                  </a:txBody>
                  <a:tcPr/>
                </a:tc>
                <a:tc>
                  <a:txBody>
                    <a:bodyPr/>
                    <a:lstStyle/>
                    <a:p>
                      <a:pPr algn="just"/>
                      <a:r>
                        <a:rPr lang="en-US" sz="2000" b="1" dirty="0" smtClean="0"/>
                        <a:t>Node as container:</a:t>
                      </a:r>
                      <a:r>
                        <a:rPr lang="en-US" sz="2000" dirty="0" smtClean="0"/>
                        <a:t> </a:t>
                      </a:r>
                      <a:r>
                        <a:rPr lang="en-US" sz="2000" kern="1200" dirty="0" smtClean="0">
                          <a:solidFill>
                            <a:schemeClr val="tx1"/>
                          </a:solidFill>
                          <a:latin typeface="Times New Roman" panose="02020603050405020304" pitchFamily="18" charset="0"/>
                          <a:ea typeface="+mn-ea"/>
                          <a:cs typeface="Times New Roman" panose="02020603050405020304" pitchFamily="18" charset="0"/>
                        </a:rPr>
                        <a:t>A node that contains another node inside of it—such as in the example, where the nodes contain components.</a:t>
                      </a:r>
                      <a:endParaRPr lang="en-IN" sz="20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619095819"/>
                  </a:ext>
                </a:extLst>
              </a:tr>
              <a:tr h="990658">
                <a:tc>
                  <a:txBody>
                    <a:bodyPr/>
                    <a:lstStyle/>
                    <a:p>
                      <a:endParaRPr lang="en-IN" dirty="0"/>
                    </a:p>
                  </a:txBody>
                  <a:tcPr/>
                </a:tc>
                <a:tc>
                  <a:txBody>
                    <a:bodyPr/>
                    <a:lstStyle/>
                    <a:p>
                      <a:pPr algn="just"/>
                      <a:r>
                        <a:rPr lang="en-US" sz="2000" b="1" dirty="0" smtClean="0"/>
                        <a:t>Stereotype:</a:t>
                      </a:r>
                      <a:r>
                        <a:rPr lang="en-US" sz="2000" dirty="0" smtClean="0"/>
                        <a:t> </a:t>
                      </a:r>
                      <a:r>
                        <a:rPr lang="en-US" sz="2000" kern="1200" dirty="0" smtClean="0">
                          <a:solidFill>
                            <a:schemeClr val="tx1"/>
                          </a:solidFill>
                          <a:latin typeface="Times New Roman" panose="02020603050405020304" pitchFamily="18" charset="0"/>
                          <a:ea typeface="+mn-ea"/>
                          <a:cs typeface="Times New Roman" panose="02020603050405020304" pitchFamily="18" charset="0"/>
                        </a:rPr>
                        <a:t>A device contained within the node, presented at the top of the node, with the name bracketed by double arrows &lt;&lt; &gt;&gt;.</a:t>
                      </a:r>
                      <a:endParaRPr lang="en-IN" sz="20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49983229"/>
                  </a:ext>
                </a:extLst>
              </a:tr>
            </a:tbl>
          </a:graphicData>
        </a:graphic>
      </p:graphicFrame>
      <p:pic>
        <p:nvPicPr>
          <p:cNvPr id="5" name="Picture 4"/>
          <p:cNvPicPr>
            <a:picLocks noChangeAspect="1"/>
          </p:cNvPicPr>
          <p:nvPr/>
        </p:nvPicPr>
        <p:blipFill>
          <a:blip r:embed="rId2"/>
          <a:stretch>
            <a:fillRect/>
          </a:stretch>
        </p:blipFill>
        <p:spPr>
          <a:xfrm>
            <a:off x="1843936" y="479502"/>
            <a:ext cx="1204064" cy="1031111"/>
          </a:xfrm>
          <a:prstGeom prst="rect">
            <a:avLst/>
          </a:prstGeom>
        </p:spPr>
      </p:pic>
      <p:pic>
        <p:nvPicPr>
          <p:cNvPr id="6" name="Picture 5"/>
          <p:cNvPicPr>
            <a:picLocks noChangeAspect="1"/>
          </p:cNvPicPr>
          <p:nvPr/>
        </p:nvPicPr>
        <p:blipFill>
          <a:blip r:embed="rId3"/>
          <a:stretch>
            <a:fillRect/>
          </a:stretch>
        </p:blipFill>
        <p:spPr>
          <a:xfrm>
            <a:off x="1958245" y="1676400"/>
            <a:ext cx="1204064" cy="609653"/>
          </a:xfrm>
          <a:prstGeom prst="rect">
            <a:avLst/>
          </a:prstGeom>
        </p:spPr>
      </p:pic>
      <p:pic>
        <p:nvPicPr>
          <p:cNvPr id="7" name="Picture 6"/>
          <p:cNvPicPr>
            <a:picLocks noChangeAspect="1"/>
          </p:cNvPicPr>
          <p:nvPr/>
        </p:nvPicPr>
        <p:blipFill>
          <a:blip r:embed="rId4"/>
          <a:stretch>
            <a:fillRect/>
          </a:stretch>
        </p:blipFill>
        <p:spPr>
          <a:xfrm>
            <a:off x="2072555" y="2451840"/>
            <a:ext cx="975445" cy="777307"/>
          </a:xfrm>
          <a:prstGeom prst="rect">
            <a:avLst/>
          </a:prstGeom>
        </p:spPr>
      </p:pic>
    </p:spTree>
    <p:extLst>
      <p:ext uri="{BB962C8B-B14F-4D97-AF65-F5344CB8AC3E}">
        <p14:creationId xmlns:p14="http://schemas.microsoft.com/office/powerpoint/2010/main" val="38069586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21232"/>
            <a:ext cx="7312661" cy="690574"/>
          </a:xfrm>
          <a:prstGeom prst="rect">
            <a:avLst/>
          </a:prstGeom>
        </p:spPr>
        <p:txBody>
          <a:bodyPr vert="horz" wrap="square" lIns="0" tIns="13335" rIns="0" bIns="0" rtlCol="0">
            <a:spAutoFit/>
          </a:bodyPr>
          <a:lstStyle/>
          <a:p>
            <a:pPr marL="12700">
              <a:lnSpc>
                <a:spcPct val="100000"/>
              </a:lnSpc>
              <a:spcBef>
                <a:spcPts val="105"/>
              </a:spcBef>
            </a:pPr>
            <a:r>
              <a:rPr u="sng" spc="-10" dirty="0">
                <a:latin typeface="Times New Roman" panose="02020603050405020304" pitchFamily="18" charset="0"/>
                <a:cs typeface="Times New Roman" panose="02020603050405020304" pitchFamily="18" charset="0"/>
              </a:rPr>
              <a:t>Deployment </a:t>
            </a:r>
            <a:r>
              <a:rPr u="sng" spc="-10" dirty="0" smtClean="0">
                <a:latin typeface="Times New Roman" panose="02020603050405020304" pitchFamily="18" charset="0"/>
                <a:cs typeface="Times New Roman" panose="02020603050405020304" pitchFamily="18" charset="0"/>
              </a:rPr>
              <a:t>diagram</a:t>
            </a:r>
            <a:r>
              <a:rPr lang="en-IN" u="sng" spc="-10" dirty="0" smtClean="0">
                <a:latin typeface="Times New Roman" panose="02020603050405020304" pitchFamily="18" charset="0"/>
                <a:cs typeface="Times New Roman" panose="02020603050405020304" pitchFamily="18" charset="0"/>
              </a:rPr>
              <a:t> Example</a:t>
            </a:r>
            <a:endParaRPr u="sng" spc="-1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048000" y="2133600"/>
            <a:ext cx="7444564" cy="4307117"/>
          </a:xfrm>
          <a:prstGeom prst="rect">
            <a:avLst/>
          </a:prstGeom>
        </p:spPr>
      </p:pic>
      <p:sp>
        <p:nvSpPr>
          <p:cNvPr id="3" name="Rectangle 2"/>
          <p:cNvSpPr/>
          <p:nvPr/>
        </p:nvSpPr>
        <p:spPr>
          <a:xfrm>
            <a:off x="609600" y="1295400"/>
            <a:ext cx="6324600" cy="1200329"/>
          </a:xfrm>
          <a:prstGeom prst="rect">
            <a:avLst/>
          </a:prstGeom>
        </p:spPr>
        <p:txBody>
          <a:bodyPr wrap="square">
            <a:spAutoFit/>
          </a:bodyPr>
          <a:lstStyle/>
          <a:p>
            <a:pPr algn="just"/>
            <a:r>
              <a:rPr lang="en-US" sz="2400" dirty="0">
                <a:solidFill>
                  <a:srgbClr val="282C33"/>
                </a:solidFill>
                <a:latin typeface="Times New Roman" panose="02020603050405020304" pitchFamily="18" charset="0"/>
                <a:cs typeface="Times New Roman" panose="02020603050405020304" pitchFamily="18" charset="0"/>
              </a:rPr>
              <a:t>This example shows a basic deployment </a:t>
            </a:r>
            <a:r>
              <a:rPr lang="en-US" sz="2400" dirty="0" smtClean="0">
                <a:solidFill>
                  <a:srgbClr val="282C33"/>
                </a:solidFill>
                <a:latin typeface="Times New Roman" panose="02020603050405020304" pitchFamily="18" charset="0"/>
                <a:cs typeface="Times New Roman" panose="02020603050405020304" pitchFamily="18" charset="0"/>
              </a:rPr>
              <a:t>diagram. </a:t>
            </a:r>
            <a:r>
              <a:rPr lang="en-US" sz="2400" dirty="0">
                <a:solidFill>
                  <a:srgbClr val="282C33"/>
                </a:solidFill>
                <a:latin typeface="Times New Roman" panose="02020603050405020304" pitchFamily="18" charset="0"/>
                <a:cs typeface="Times New Roman" panose="02020603050405020304" pitchFamily="18" charset="0"/>
              </a:rPr>
              <a:t>There is a web server, a database server, and the machine where the user views the website.</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24600" y="5924287"/>
            <a:ext cx="5562600" cy="382797"/>
          </a:xfrm>
          <a:prstGeom prst="rect">
            <a:avLst/>
          </a:prstGeom>
        </p:spPr>
        <p:txBody>
          <a:bodyPr vert="horz" wrap="square" lIns="0" tIns="13335" rIns="0" bIns="0" rtlCol="0">
            <a:spAutoFit/>
          </a:bodyPr>
          <a:lstStyle/>
          <a:p>
            <a:pPr marL="12700">
              <a:lnSpc>
                <a:spcPct val="100000"/>
              </a:lnSpc>
              <a:spcBef>
                <a:spcPts val="105"/>
              </a:spcBef>
            </a:pPr>
            <a:r>
              <a:rPr lang="en-US" sz="2400" dirty="0">
                <a:latin typeface="Times New Roman" panose="02020603050405020304" pitchFamily="18" charset="0"/>
                <a:cs typeface="Times New Roman" panose="02020603050405020304" pitchFamily="18" charset="0"/>
              </a:rPr>
              <a:t>R</a:t>
            </a:r>
            <a:r>
              <a:rPr lang="en-US" sz="2400" dirty="0" smtClean="0">
                <a:latin typeface="Times New Roman" panose="02020603050405020304" pitchFamily="18" charset="0"/>
                <a:cs typeface="Times New Roman" panose="02020603050405020304" pitchFamily="18" charset="0"/>
              </a:rPr>
              <a:t>eal </a:t>
            </a:r>
            <a:r>
              <a:rPr lang="en-US" sz="2400" dirty="0">
                <a:latin typeface="Times New Roman" panose="02020603050405020304" pitchFamily="18" charset="0"/>
                <a:cs typeface="Times New Roman" panose="02020603050405020304" pitchFamily="18" charset="0"/>
              </a:rPr>
              <a:t>estate and mortgage application system</a:t>
            </a:r>
            <a:endParaRPr sz="2400" u="sng" spc="-10" dirty="0">
              <a:latin typeface="Times New Roman" panose="02020603050405020304" pitchFamily="18" charset="0"/>
              <a:cs typeface="Times New Roman" panose="02020603050405020304" pitchFamily="18" charset="0"/>
            </a:endParaRPr>
          </a:p>
        </p:txBody>
      </p:sp>
      <p:pic>
        <p:nvPicPr>
          <p:cNvPr id="3074" name="Picture 2" descr="Deployment Diagram Tutorial - Deployment Diagram Elements"/>
          <p:cNvPicPr>
            <a:picLocks noChangeAspect="1" noChangeArrowheads="1"/>
          </p:cNvPicPr>
          <p:nvPr/>
        </p:nvPicPr>
        <p:blipFill rotWithShape="1">
          <a:blip r:embed="rId2">
            <a:extLst>
              <a:ext uri="{28A0092B-C50C-407E-A947-70E740481C1C}">
                <a14:useLocalDpi xmlns:a14="http://schemas.microsoft.com/office/drawing/2010/main" val="0"/>
              </a:ext>
            </a:extLst>
          </a:blip>
          <a:srcRect l="6857" t="7853" r="6286" b="5585"/>
          <a:stretch/>
        </p:blipFill>
        <p:spPr bwMode="auto">
          <a:xfrm>
            <a:off x="5943600" y="828055"/>
            <a:ext cx="5791200" cy="50962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95182" y="828055"/>
            <a:ext cx="5271135" cy="5401479"/>
          </a:xfrm>
          <a:prstGeom prst="rect">
            <a:avLst/>
          </a:prstGeom>
        </p:spPr>
        <p:txBody>
          <a:bodyPr wrap="square">
            <a:spAutoFit/>
          </a:bodyPr>
          <a:lstStyle/>
          <a:p>
            <a:pPr marL="342900" indent="-342900" algn="just">
              <a:buFont typeface="Arial" panose="020B0604020202020204" pitchFamily="34" charset="0"/>
              <a:buChar char="•"/>
            </a:pPr>
            <a:r>
              <a:rPr lang="en-US" sz="2300" b="1" dirty="0">
                <a:latin typeface="Times New Roman" panose="02020603050405020304" pitchFamily="18" charset="0"/>
                <a:cs typeface="Times New Roman" panose="02020603050405020304" pitchFamily="18" charset="0"/>
              </a:rPr>
              <a:t>Green Dotted Lines</a:t>
            </a:r>
            <a:r>
              <a:rPr lang="en-US" sz="2300" dirty="0">
                <a:latin typeface="Times New Roman" panose="02020603050405020304" pitchFamily="18" charset="0"/>
                <a:cs typeface="Times New Roman" panose="02020603050405020304" pitchFamily="18" charset="0"/>
              </a:rPr>
              <a:t>: Indicate the flow of information and requests:</a:t>
            </a:r>
          </a:p>
          <a:p>
            <a:pPr marL="800100" lvl="1" indent="-342900" algn="just">
              <a:buFont typeface="Wingdings" panose="05000000000000000000" pitchFamily="2" charset="2"/>
              <a:buChar char="ü"/>
            </a:pPr>
            <a:r>
              <a:rPr lang="en-US" sz="2300" dirty="0">
                <a:latin typeface="Times New Roman" panose="02020603050405020304" pitchFamily="18" charset="0"/>
                <a:cs typeface="Times New Roman" panose="02020603050405020304" pitchFamily="18" charset="0"/>
              </a:rPr>
              <a:t>The individual machine connects to both servers to send mortgage applications and retrieve listings.</a:t>
            </a:r>
          </a:p>
          <a:p>
            <a:pPr marL="800100" lvl="1" indent="-342900" algn="just">
              <a:buFont typeface="Wingdings" panose="05000000000000000000" pitchFamily="2" charset="2"/>
              <a:buChar char="ü"/>
            </a:pPr>
            <a:r>
              <a:rPr lang="en-US" sz="2300" dirty="0">
                <a:latin typeface="Times New Roman" panose="02020603050405020304" pitchFamily="18" charset="0"/>
                <a:cs typeface="Times New Roman" panose="02020603050405020304" pitchFamily="18" charset="0"/>
              </a:rPr>
              <a:t>The Bank Server processes mortgage applications and may send back confirmations or requests for more information</a:t>
            </a:r>
            <a:r>
              <a:rPr lang="en-US" sz="2300" dirty="0" smtClean="0">
                <a:latin typeface="Times New Roman" panose="02020603050405020304" pitchFamily="18" charset="0"/>
                <a:cs typeface="Times New Roman" panose="02020603050405020304" pitchFamily="18" charset="0"/>
              </a:rPr>
              <a:t>.</a:t>
            </a:r>
          </a:p>
          <a:p>
            <a:pPr lvl="1" algn="just"/>
            <a:endParaRPr lang="en-US" sz="23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300" b="1" dirty="0">
                <a:latin typeface="Times New Roman" panose="02020603050405020304" pitchFamily="18" charset="0"/>
                <a:cs typeface="Times New Roman" panose="02020603050405020304" pitchFamily="18" charset="0"/>
              </a:rPr>
              <a:t>TCP/IP</a:t>
            </a:r>
            <a:r>
              <a:rPr lang="en-US" sz="2300" dirty="0">
                <a:latin typeface="Times New Roman" panose="02020603050405020304" pitchFamily="18" charset="0"/>
                <a:cs typeface="Times New Roman" panose="02020603050405020304" pitchFamily="18" charset="0"/>
              </a:rPr>
              <a:t>: This representation at the bottom suggests that the communication between the individual machine and the servers is facilitated over the internet using the TCP/IP protocol.</a:t>
            </a:r>
            <a:endParaRPr lang="en-US" sz="2300" b="0" i="0" dirty="0">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381000"/>
            <a:ext cx="4874261" cy="690574"/>
          </a:xfrm>
          <a:prstGeom prst="rect">
            <a:avLst/>
          </a:prstGeom>
        </p:spPr>
        <p:txBody>
          <a:bodyPr vert="horz" wrap="square" lIns="0" tIns="13335" rIns="0" bIns="0" rtlCol="0">
            <a:spAutoFit/>
          </a:bodyPr>
          <a:lstStyle/>
          <a:p>
            <a:pPr marL="12700">
              <a:lnSpc>
                <a:spcPct val="100000"/>
              </a:lnSpc>
              <a:spcBef>
                <a:spcPts val="105"/>
              </a:spcBef>
            </a:pPr>
            <a:r>
              <a:rPr spc="-5" dirty="0">
                <a:solidFill>
                  <a:srgbClr val="7030A0"/>
                </a:solidFill>
                <a:latin typeface="Algerian" panose="04020705040A02060702" pitchFamily="82" charset="0"/>
                <a:cs typeface="Calibri Light"/>
              </a:rPr>
              <a:t>Object diagram</a:t>
            </a:r>
          </a:p>
        </p:txBody>
      </p:sp>
      <p:sp>
        <p:nvSpPr>
          <p:cNvPr id="3" name="object 3"/>
          <p:cNvSpPr txBox="1"/>
          <p:nvPr/>
        </p:nvSpPr>
        <p:spPr>
          <a:xfrm>
            <a:off x="762000" y="1219200"/>
            <a:ext cx="10741661" cy="5348900"/>
          </a:xfrm>
          <a:prstGeom prst="rect">
            <a:avLst/>
          </a:prstGeom>
        </p:spPr>
        <p:txBody>
          <a:bodyPr vert="horz" wrap="square" lIns="0" tIns="54610" rIns="0" bIns="0" rtlCol="0">
            <a:spAutoFit/>
          </a:bodyPr>
          <a:lstStyle/>
          <a:p>
            <a:pPr marL="241300" marR="5080" indent="-229235" algn="just">
              <a:spcBef>
                <a:spcPts val="430"/>
              </a:spcBef>
              <a:buClr>
                <a:srgbClr val="000000"/>
              </a:buClr>
              <a:buFont typeface="Arial MT"/>
              <a:buChar char="•"/>
              <a:tabLst>
                <a:tab pos="241935" algn="l"/>
              </a:tabLst>
            </a:pPr>
            <a:r>
              <a:rPr lang="en-US" sz="2600" dirty="0">
                <a:latin typeface="Times New Roman" panose="02020603050405020304" pitchFamily="18" charset="0"/>
                <a:cs typeface="Times New Roman" panose="02020603050405020304" pitchFamily="18" charset="0"/>
              </a:rPr>
              <a:t>A UML object diagram represents a specific instance of a class diagram at a certain moment in time. </a:t>
            </a:r>
            <a:endParaRPr lang="en-US" sz="2600" dirty="0" smtClean="0">
              <a:latin typeface="Times New Roman" panose="02020603050405020304" pitchFamily="18" charset="0"/>
              <a:cs typeface="Times New Roman" panose="02020603050405020304" pitchFamily="18" charset="0"/>
            </a:endParaRPr>
          </a:p>
          <a:p>
            <a:pPr marL="241300" marR="5080" indent="-229235" algn="just">
              <a:spcBef>
                <a:spcPts val="430"/>
              </a:spcBef>
              <a:buClr>
                <a:srgbClr val="000000"/>
              </a:buClr>
              <a:buFont typeface="Arial MT"/>
              <a:buChar char="•"/>
              <a:tabLst>
                <a:tab pos="241935" algn="l"/>
              </a:tabLst>
            </a:pPr>
            <a:r>
              <a:rPr lang="en-US" sz="2600" dirty="0">
                <a:latin typeface="Times New Roman" panose="02020603050405020304" pitchFamily="18" charset="0"/>
                <a:cs typeface="Times New Roman" panose="02020603050405020304" pitchFamily="18" charset="0"/>
              </a:rPr>
              <a:t>An object diagram focuses on the attributes of a set of objects and how those objects relate to each other</a:t>
            </a:r>
            <a:r>
              <a:rPr lang="en-US" sz="2600" dirty="0" smtClean="0">
                <a:latin typeface="Times New Roman" panose="02020603050405020304" pitchFamily="18" charset="0"/>
                <a:cs typeface="Times New Roman" panose="02020603050405020304" pitchFamily="18" charset="0"/>
              </a:rPr>
              <a:t>.</a:t>
            </a:r>
          </a:p>
          <a:p>
            <a:pPr marL="241300" marR="5080" indent="-229235" algn="just">
              <a:spcBef>
                <a:spcPts val="430"/>
              </a:spcBef>
              <a:buClr>
                <a:srgbClr val="000000"/>
              </a:buClr>
              <a:buFont typeface="Arial MT"/>
              <a:buChar char="•"/>
              <a:tabLst>
                <a:tab pos="241935" algn="l"/>
              </a:tabLst>
            </a:pPr>
            <a:r>
              <a:rPr lang="en-US" sz="2600" spc="-5" dirty="0">
                <a:latin typeface="Times New Roman" panose="02020603050405020304" pitchFamily="18" charset="0"/>
                <a:cs typeface="Times New Roman" panose="02020603050405020304" pitchFamily="18" charset="0"/>
              </a:rPr>
              <a:t>It </a:t>
            </a:r>
            <a:r>
              <a:rPr lang="en-US" sz="2600" spc="-10" dirty="0">
                <a:latin typeface="Times New Roman" panose="02020603050405020304" pitchFamily="18" charset="0"/>
                <a:cs typeface="Times New Roman" panose="02020603050405020304" pitchFamily="18" charset="0"/>
              </a:rPr>
              <a:t>shows</a:t>
            </a:r>
            <a:r>
              <a:rPr lang="en-US" sz="2600" spc="25" dirty="0">
                <a:latin typeface="Times New Roman" panose="02020603050405020304" pitchFamily="18" charset="0"/>
                <a:cs typeface="Times New Roman" panose="02020603050405020304" pitchFamily="18" charset="0"/>
              </a:rPr>
              <a:t> </a:t>
            </a:r>
            <a:r>
              <a:rPr lang="en-US" sz="2600" spc="-15" dirty="0">
                <a:latin typeface="Times New Roman" panose="02020603050405020304" pitchFamily="18" charset="0"/>
                <a:cs typeface="Times New Roman" panose="02020603050405020304" pitchFamily="18" charset="0"/>
              </a:rPr>
              <a:t>instances</a:t>
            </a:r>
            <a:r>
              <a:rPr lang="en-US" sz="2600" spc="35" dirty="0">
                <a:latin typeface="Times New Roman" panose="02020603050405020304" pitchFamily="18" charset="0"/>
                <a:cs typeface="Times New Roman" panose="02020603050405020304" pitchFamily="18" charset="0"/>
              </a:rPr>
              <a:t> </a:t>
            </a:r>
            <a:r>
              <a:rPr lang="en-US" sz="2600" spc="-15" dirty="0">
                <a:latin typeface="Times New Roman" panose="02020603050405020304" pitchFamily="18" charset="0"/>
                <a:cs typeface="Times New Roman" panose="02020603050405020304" pitchFamily="18" charset="0"/>
              </a:rPr>
              <a:t>instead</a:t>
            </a:r>
            <a:r>
              <a:rPr lang="en-US" sz="2600" spc="25" dirty="0">
                <a:latin typeface="Times New Roman" panose="02020603050405020304" pitchFamily="18" charset="0"/>
                <a:cs typeface="Times New Roman" panose="02020603050405020304" pitchFamily="18" charset="0"/>
              </a:rPr>
              <a:t> </a:t>
            </a:r>
            <a:r>
              <a:rPr lang="en-US" sz="2600" spc="-5" dirty="0">
                <a:latin typeface="Times New Roman" panose="02020603050405020304" pitchFamily="18" charset="0"/>
                <a:cs typeface="Times New Roman" panose="02020603050405020304" pitchFamily="18" charset="0"/>
              </a:rPr>
              <a:t>of classes.</a:t>
            </a:r>
            <a:r>
              <a:rPr lang="en-US" sz="2600" spc="15" dirty="0">
                <a:latin typeface="Times New Roman" panose="02020603050405020304" pitchFamily="18" charset="0"/>
                <a:cs typeface="Times New Roman" panose="02020603050405020304" pitchFamily="18" charset="0"/>
              </a:rPr>
              <a:t> </a:t>
            </a:r>
            <a:r>
              <a:rPr lang="en-US" sz="2600" spc="-10" dirty="0">
                <a:latin typeface="Times New Roman" panose="02020603050405020304" pitchFamily="18" charset="0"/>
                <a:cs typeface="Times New Roman" panose="02020603050405020304" pitchFamily="18" charset="0"/>
              </a:rPr>
              <a:t>They</a:t>
            </a:r>
            <a:r>
              <a:rPr lang="en-US" sz="2600" dirty="0">
                <a:latin typeface="Times New Roman" panose="02020603050405020304" pitchFamily="18" charset="0"/>
                <a:cs typeface="Times New Roman" panose="02020603050405020304" pitchFamily="18" charset="0"/>
              </a:rPr>
              <a:t> </a:t>
            </a:r>
            <a:r>
              <a:rPr lang="en-US" sz="2600" spc="-20" dirty="0">
                <a:latin typeface="Times New Roman" panose="02020603050405020304" pitchFamily="18" charset="0"/>
                <a:cs typeface="Times New Roman" panose="02020603050405020304" pitchFamily="18" charset="0"/>
              </a:rPr>
              <a:t>are</a:t>
            </a:r>
            <a:r>
              <a:rPr lang="en-US" sz="2600" spc="-5" dirty="0">
                <a:latin typeface="Times New Roman" panose="02020603050405020304" pitchFamily="18" charset="0"/>
                <a:cs typeface="Times New Roman" panose="02020603050405020304" pitchFamily="18" charset="0"/>
              </a:rPr>
              <a:t> </a:t>
            </a:r>
            <a:r>
              <a:rPr lang="en-US" sz="2600" spc="-10" dirty="0">
                <a:latin typeface="Times New Roman" panose="02020603050405020304" pitchFamily="18" charset="0"/>
                <a:cs typeface="Times New Roman" panose="02020603050405020304" pitchFamily="18" charset="0"/>
              </a:rPr>
              <a:t>useful</a:t>
            </a:r>
            <a:r>
              <a:rPr lang="en-US" sz="2600" spc="20" dirty="0">
                <a:latin typeface="Times New Roman" panose="02020603050405020304" pitchFamily="18" charset="0"/>
                <a:cs typeface="Times New Roman" panose="02020603050405020304" pitchFamily="18" charset="0"/>
              </a:rPr>
              <a:t> </a:t>
            </a:r>
            <a:r>
              <a:rPr lang="en-US" sz="2600" spc="-30" dirty="0">
                <a:latin typeface="Times New Roman" panose="02020603050405020304" pitchFamily="18" charset="0"/>
                <a:cs typeface="Times New Roman" panose="02020603050405020304" pitchFamily="18" charset="0"/>
              </a:rPr>
              <a:t>for </a:t>
            </a:r>
            <a:r>
              <a:rPr lang="en-US" sz="2600" spc="-25" dirty="0">
                <a:latin typeface="Times New Roman" panose="02020603050405020304" pitchFamily="18" charset="0"/>
                <a:cs typeface="Times New Roman" panose="02020603050405020304" pitchFamily="18" charset="0"/>
              </a:rPr>
              <a:t> </a:t>
            </a:r>
            <a:r>
              <a:rPr lang="en-US" sz="2600" spc="-15" dirty="0">
                <a:latin typeface="Times New Roman" panose="02020603050405020304" pitchFamily="18" charset="0"/>
                <a:cs typeface="Times New Roman" panose="02020603050405020304" pitchFamily="18" charset="0"/>
              </a:rPr>
              <a:t>explaining</a:t>
            </a:r>
            <a:r>
              <a:rPr lang="en-US" sz="2600" spc="25" dirty="0">
                <a:latin typeface="Times New Roman" panose="02020603050405020304" pitchFamily="18" charset="0"/>
                <a:cs typeface="Times New Roman" panose="02020603050405020304" pitchFamily="18" charset="0"/>
              </a:rPr>
              <a:t> </a:t>
            </a:r>
            <a:r>
              <a:rPr lang="en-US" sz="2600" spc="-10" dirty="0">
                <a:latin typeface="Times New Roman" panose="02020603050405020304" pitchFamily="18" charset="0"/>
                <a:cs typeface="Times New Roman" panose="02020603050405020304" pitchFamily="18" charset="0"/>
              </a:rPr>
              <a:t>small</a:t>
            </a:r>
            <a:r>
              <a:rPr lang="en-US" sz="2600" dirty="0">
                <a:latin typeface="Times New Roman" panose="02020603050405020304" pitchFamily="18" charset="0"/>
                <a:cs typeface="Times New Roman" panose="02020603050405020304" pitchFamily="18" charset="0"/>
              </a:rPr>
              <a:t> </a:t>
            </a:r>
            <a:r>
              <a:rPr lang="en-US" sz="2600" spc="-5" dirty="0">
                <a:latin typeface="Times New Roman" panose="02020603050405020304" pitchFamily="18" charset="0"/>
                <a:cs typeface="Times New Roman" panose="02020603050405020304" pitchFamily="18" charset="0"/>
              </a:rPr>
              <a:t>pieces</a:t>
            </a:r>
            <a:r>
              <a:rPr lang="en-US" sz="2600" spc="25" dirty="0">
                <a:latin typeface="Times New Roman" panose="02020603050405020304" pitchFamily="18" charset="0"/>
                <a:cs typeface="Times New Roman" panose="02020603050405020304" pitchFamily="18" charset="0"/>
              </a:rPr>
              <a:t> </a:t>
            </a:r>
            <a:r>
              <a:rPr lang="en-US" sz="2600" spc="-5" dirty="0">
                <a:latin typeface="Times New Roman" panose="02020603050405020304" pitchFamily="18" charset="0"/>
                <a:cs typeface="Times New Roman" panose="02020603050405020304" pitchFamily="18" charset="0"/>
              </a:rPr>
              <a:t>with</a:t>
            </a:r>
            <a:r>
              <a:rPr lang="en-US" sz="2600" spc="10" dirty="0">
                <a:latin typeface="Times New Roman" panose="02020603050405020304" pitchFamily="18" charset="0"/>
                <a:cs typeface="Times New Roman" panose="02020603050405020304" pitchFamily="18" charset="0"/>
              </a:rPr>
              <a:t> </a:t>
            </a:r>
            <a:r>
              <a:rPr lang="en-US" sz="2600" spc="-15" dirty="0">
                <a:latin typeface="Times New Roman" panose="02020603050405020304" pitchFamily="18" charset="0"/>
                <a:cs typeface="Times New Roman" panose="02020603050405020304" pitchFamily="18" charset="0"/>
              </a:rPr>
              <a:t>complicated</a:t>
            </a:r>
            <a:r>
              <a:rPr lang="en-US" sz="2600" spc="15" dirty="0">
                <a:latin typeface="Times New Roman" panose="02020603050405020304" pitchFamily="18" charset="0"/>
                <a:cs typeface="Times New Roman" panose="02020603050405020304" pitchFamily="18" charset="0"/>
              </a:rPr>
              <a:t> </a:t>
            </a:r>
            <a:r>
              <a:rPr lang="en-US" sz="2600" spc="-15" dirty="0">
                <a:latin typeface="Times New Roman" panose="02020603050405020304" pitchFamily="18" charset="0"/>
                <a:cs typeface="Times New Roman" panose="02020603050405020304" pitchFamily="18" charset="0"/>
              </a:rPr>
              <a:t>relationships,</a:t>
            </a:r>
            <a:r>
              <a:rPr lang="en-US" sz="2600" spc="45" dirty="0">
                <a:latin typeface="Times New Roman" panose="02020603050405020304" pitchFamily="18" charset="0"/>
                <a:cs typeface="Times New Roman" panose="02020603050405020304" pitchFamily="18" charset="0"/>
              </a:rPr>
              <a:t> </a:t>
            </a:r>
            <a:r>
              <a:rPr lang="en-US" sz="2600" spc="-5" dirty="0">
                <a:latin typeface="Times New Roman" panose="02020603050405020304" pitchFamily="18" charset="0"/>
                <a:cs typeface="Times New Roman" panose="02020603050405020304" pitchFamily="18" charset="0"/>
              </a:rPr>
              <a:t>especially </a:t>
            </a:r>
            <a:r>
              <a:rPr lang="en-US" sz="2600" dirty="0">
                <a:latin typeface="Times New Roman" panose="02020603050405020304" pitchFamily="18" charset="0"/>
                <a:cs typeface="Times New Roman" panose="02020603050405020304" pitchFamily="18" charset="0"/>
              </a:rPr>
              <a:t> </a:t>
            </a:r>
            <a:r>
              <a:rPr lang="en-US" sz="2600" spc="-20" dirty="0">
                <a:latin typeface="Times New Roman" panose="02020603050405020304" pitchFamily="18" charset="0"/>
                <a:cs typeface="Times New Roman" panose="02020603050405020304" pitchFamily="18" charset="0"/>
              </a:rPr>
              <a:t>recursive</a:t>
            </a:r>
            <a:r>
              <a:rPr lang="en-US" sz="2600" spc="10" dirty="0">
                <a:latin typeface="Times New Roman" panose="02020603050405020304" pitchFamily="18" charset="0"/>
                <a:cs typeface="Times New Roman" panose="02020603050405020304" pitchFamily="18" charset="0"/>
              </a:rPr>
              <a:t> </a:t>
            </a:r>
            <a:r>
              <a:rPr lang="en-US" sz="2600" spc="-15" dirty="0">
                <a:latin typeface="Times New Roman" panose="02020603050405020304" pitchFamily="18" charset="0"/>
                <a:cs typeface="Times New Roman" panose="02020603050405020304" pitchFamily="18" charset="0"/>
              </a:rPr>
              <a:t>relationships</a:t>
            </a:r>
            <a:r>
              <a:rPr lang="en-US" sz="2600" spc="-15" dirty="0" smtClean="0">
                <a:latin typeface="Times New Roman" panose="02020603050405020304" pitchFamily="18" charset="0"/>
                <a:cs typeface="Times New Roman" panose="02020603050405020304" pitchFamily="18" charset="0"/>
              </a:rPr>
              <a:t>.</a:t>
            </a:r>
          </a:p>
          <a:p>
            <a:pPr marL="241300" marR="5080" indent="-229235" algn="just">
              <a:spcBef>
                <a:spcPts val="430"/>
              </a:spcBef>
              <a:buClr>
                <a:srgbClr val="000000"/>
              </a:buClr>
              <a:buFont typeface="Arial MT"/>
              <a:buChar char="•"/>
              <a:tabLst>
                <a:tab pos="241935" algn="l"/>
              </a:tabLst>
            </a:pPr>
            <a:endParaRPr lang="en-US" sz="800" dirty="0">
              <a:latin typeface="Times New Roman" panose="02020603050405020304" pitchFamily="18" charset="0"/>
              <a:cs typeface="Times New Roman" panose="02020603050405020304" pitchFamily="18" charset="0"/>
            </a:endParaRPr>
          </a:p>
          <a:p>
            <a:pPr marL="12065" marR="5080" algn="just">
              <a:spcBef>
                <a:spcPts val="430"/>
              </a:spcBef>
              <a:buClr>
                <a:srgbClr val="000000"/>
              </a:buClr>
              <a:tabLst>
                <a:tab pos="241935" algn="l"/>
              </a:tabLst>
            </a:pPr>
            <a:r>
              <a:rPr lang="en-IN" sz="2600" b="1" dirty="0" smtClean="0"/>
              <a:t>Purpose </a:t>
            </a:r>
            <a:r>
              <a:rPr lang="en-IN" sz="2600" b="1" dirty="0"/>
              <a:t>of Object </a:t>
            </a:r>
            <a:r>
              <a:rPr lang="en-IN" sz="2600" b="1" dirty="0" smtClean="0"/>
              <a:t>Diagram</a:t>
            </a:r>
          </a:p>
          <a:p>
            <a:pPr marL="469265" marR="5080" indent="-457200" algn="just">
              <a:spcBef>
                <a:spcPts val="430"/>
              </a:spcBef>
              <a:buClr>
                <a:srgbClr val="000000"/>
              </a:buClr>
              <a:buFont typeface="Arial" panose="020B0604020202020204" pitchFamily="34" charset="0"/>
              <a:buChar char="•"/>
              <a:tabLst>
                <a:tab pos="241935" algn="l"/>
              </a:tabLst>
            </a:pPr>
            <a:r>
              <a:rPr lang="en-US" sz="2600" dirty="0">
                <a:latin typeface="Times New Roman" panose="02020603050405020304" pitchFamily="18" charset="0"/>
                <a:cs typeface="Times New Roman" panose="02020603050405020304" pitchFamily="18" charset="0"/>
              </a:rPr>
              <a:t>During the analysis phase of a project, you might create a class diagram to describe the structure of a system and then create a set of object diagrams as test cases to verify the accuracy and </a:t>
            </a:r>
            <a:r>
              <a:rPr lang="en-US" sz="2600" b="1" i="1" dirty="0">
                <a:solidFill>
                  <a:srgbClr val="00B050"/>
                </a:solidFill>
                <a:latin typeface="Times New Roman" panose="02020603050405020304" pitchFamily="18" charset="0"/>
                <a:cs typeface="Times New Roman" panose="02020603050405020304" pitchFamily="18" charset="0"/>
              </a:rPr>
              <a:t>completeness of the class diagram</a:t>
            </a:r>
            <a:r>
              <a:rPr lang="en-US" sz="2600" dirty="0" smtClean="0">
                <a:latin typeface="Times New Roman" panose="02020603050405020304" pitchFamily="18" charset="0"/>
                <a:cs typeface="Times New Roman" panose="02020603050405020304" pitchFamily="18" charset="0"/>
              </a:rPr>
              <a:t>.</a:t>
            </a:r>
          </a:p>
          <a:p>
            <a:pPr marL="469265" marR="5080" indent="-457200" algn="just">
              <a:spcBef>
                <a:spcPts val="430"/>
              </a:spcBef>
              <a:buClr>
                <a:srgbClr val="000000"/>
              </a:buClr>
              <a:buFont typeface="Arial" panose="020B0604020202020204" pitchFamily="34" charset="0"/>
              <a:buChar char="•"/>
              <a:tabLst>
                <a:tab pos="241935" algn="l"/>
              </a:tabLst>
            </a:pPr>
            <a:r>
              <a:rPr lang="en-US" sz="2600" dirty="0">
                <a:latin typeface="Times New Roman" panose="02020603050405020304" pitchFamily="18" charset="0"/>
                <a:cs typeface="Times New Roman" panose="02020603050405020304" pitchFamily="18" charset="0"/>
              </a:rPr>
              <a:t>Before creating a class diagram, you can use an object diagram to identify details about specific model elements and their relationships.</a:t>
            </a:r>
            <a:endParaRPr lang="en-IN" sz="26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1188"/>
          <a:stretch/>
        </p:blipFill>
        <p:spPr>
          <a:xfrm>
            <a:off x="352778" y="733425"/>
            <a:ext cx="9677400" cy="5562600"/>
          </a:xfrm>
          <a:prstGeom prst="rect">
            <a:avLst/>
          </a:prstGeom>
        </p:spPr>
      </p:pic>
      <p:pic>
        <p:nvPicPr>
          <p:cNvPr id="3" name="Picture 2"/>
          <p:cNvPicPr>
            <a:picLocks noChangeAspect="1"/>
          </p:cNvPicPr>
          <p:nvPr/>
        </p:nvPicPr>
        <p:blipFill rotWithShape="1">
          <a:blip r:embed="rId2"/>
          <a:srcRect l="90210"/>
          <a:stretch/>
        </p:blipFill>
        <p:spPr>
          <a:xfrm>
            <a:off x="10363200" y="733425"/>
            <a:ext cx="1066800" cy="5562600"/>
          </a:xfrm>
          <a:prstGeom prst="rect">
            <a:avLst/>
          </a:prstGeom>
        </p:spPr>
      </p:pic>
      <p:sp>
        <p:nvSpPr>
          <p:cNvPr id="2" name="Rectangle 1"/>
          <p:cNvSpPr/>
          <p:nvPr/>
        </p:nvSpPr>
        <p:spPr>
          <a:xfrm>
            <a:off x="352778" y="304800"/>
            <a:ext cx="4466416" cy="369332"/>
          </a:xfrm>
          <a:prstGeom prst="rect">
            <a:avLst/>
          </a:prstGeom>
        </p:spPr>
        <p:txBody>
          <a:bodyPr wrap="none">
            <a:spAutoFit/>
          </a:bodyPr>
          <a:lstStyle/>
          <a:p>
            <a:r>
              <a:rPr lang="en-US" b="1" dirty="0"/>
              <a:t>Basic Object Diagram Symbols and Notations</a:t>
            </a:r>
          </a:p>
        </p:txBody>
      </p:sp>
    </p:spTree>
    <p:extLst>
      <p:ext uri="{BB962C8B-B14F-4D97-AF65-F5344CB8AC3E}">
        <p14:creationId xmlns:p14="http://schemas.microsoft.com/office/powerpoint/2010/main" val="12423046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73650382"/>
              </p:ext>
            </p:extLst>
          </p:nvPr>
        </p:nvGraphicFramePr>
        <p:xfrm>
          <a:off x="1981200" y="1447800"/>
          <a:ext cx="8129600" cy="4691682"/>
        </p:xfrm>
        <a:graphic>
          <a:graphicData uri="http://schemas.openxmlformats.org/drawingml/2006/table">
            <a:tbl>
              <a:tblPr firstRow="1" bandRow="1">
                <a:tableStyleId>{5940675A-B579-460E-94D1-54222C63F5DA}</a:tableStyleId>
              </a:tblPr>
              <a:tblGrid>
                <a:gridCol w="685800">
                  <a:extLst>
                    <a:ext uri="{9D8B030D-6E8A-4147-A177-3AD203B41FA5}">
                      <a16:colId xmlns:a16="http://schemas.microsoft.com/office/drawing/2014/main" val="2615745867"/>
                    </a:ext>
                  </a:extLst>
                </a:gridCol>
                <a:gridCol w="1143000">
                  <a:extLst>
                    <a:ext uri="{9D8B030D-6E8A-4147-A177-3AD203B41FA5}">
                      <a16:colId xmlns:a16="http://schemas.microsoft.com/office/drawing/2014/main" val="110484277"/>
                    </a:ext>
                  </a:extLst>
                </a:gridCol>
                <a:gridCol w="1676400">
                  <a:extLst>
                    <a:ext uri="{9D8B030D-6E8A-4147-A177-3AD203B41FA5}">
                      <a16:colId xmlns:a16="http://schemas.microsoft.com/office/drawing/2014/main" val="3494665223"/>
                    </a:ext>
                  </a:extLst>
                </a:gridCol>
                <a:gridCol w="2238401">
                  <a:extLst>
                    <a:ext uri="{9D8B030D-6E8A-4147-A177-3AD203B41FA5}">
                      <a16:colId xmlns:a16="http://schemas.microsoft.com/office/drawing/2014/main" val="1287892165"/>
                    </a:ext>
                  </a:extLst>
                </a:gridCol>
                <a:gridCol w="2385999">
                  <a:extLst>
                    <a:ext uri="{9D8B030D-6E8A-4147-A177-3AD203B41FA5}">
                      <a16:colId xmlns:a16="http://schemas.microsoft.com/office/drawing/2014/main" val="305712532"/>
                    </a:ext>
                  </a:extLst>
                </a:gridCol>
              </a:tblGrid>
              <a:tr h="457200">
                <a:tc gridSpan="5">
                  <a:txBody>
                    <a:bodyPr/>
                    <a:lstStyle/>
                    <a:p>
                      <a:pPr algn="ctr"/>
                      <a:r>
                        <a:rPr lang="en-IN" dirty="0" smtClean="0">
                          <a:latin typeface="Times New Roman" panose="02020603050405020304" pitchFamily="18" charset="0"/>
                          <a:cs typeface="Times New Roman" panose="02020603050405020304" pitchFamily="18" charset="0"/>
                        </a:rPr>
                        <a:t>23CSE111 - OOP Lab Manual dates for II CSE A,B,C</a:t>
                      </a:r>
                      <a:r>
                        <a:rPr lang="en-IN" baseline="0" dirty="0" smtClean="0">
                          <a:latin typeface="Times New Roman" panose="02020603050405020304" pitchFamily="18" charset="0"/>
                          <a:cs typeface="Times New Roman" panose="02020603050405020304" pitchFamily="18" charset="0"/>
                        </a:rPr>
                        <a:t> Sections</a:t>
                      </a:r>
                      <a:endParaRPr lang="en-IN" dirty="0">
                        <a:latin typeface="Times New Roman" panose="02020603050405020304" pitchFamily="18" charset="0"/>
                        <a:cs typeface="Times New Roman" panose="02020603050405020304" pitchFamily="18" charset="0"/>
                      </a:endParaRPr>
                    </a:p>
                  </a:txBody>
                  <a:tcPr/>
                </a:tc>
                <a:tc hMerge="1">
                  <a:txBody>
                    <a:bodyPr/>
                    <a:lstStyle/>
                    <a:p>
                      <a:pPr algn="ctr"/>
                      <a:endParaRPr lang="en-IN" dirty="0">
                        <a:latin typeface="Times New Roman" panose="02020603050405020304" pitchFamily="18" charset="0"/>
                        <a:cs typeface="Times New Roman" panose="02020603050405020304" pitchFamily="18" charset="0"/>
                      </a:endParaRPr>
                    </a:p>
                  </a:txBody>
                  <a:tcPr/>
                </a:tc>
                <a:tc hMerge="1">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hMerge="1">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hMerge="1">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706146700"/>
                  </a:ext>
                </a:extLst>
              </a:tr>
              <a:tr h="457200">
                <a:tc>
                  <a:txBody>
                    <a:bodyPr/>
                    <a:lstStyle/>
                    <a:p>
                      <a:pPr algn="ctr"/>
                      <a:r>
                        <a:rPr lang="en-IN" dirty="0" smtClean="0">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Week</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Sec A Dates</a:t>
                      </a:r>
                      <a:endParaRPr lang="en-IN"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latin typeface="Times New Roman" panose="02020603050405020304" pitchFamily="18" charset="0"/>
                          <a:cs typeface="Times New Roman" panose="02020603050405020304" pitchFamily="18" charset="0"/>
                        </a:rPr>
                        <a:t>Sec B Dates</a:t>
                      </a:r>
                    </a:p>
                    <a:p>
                      <a:pPr algn="ctr"/>
                      <a:endParaRPr lang="en-IN"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latin typeface="Times New Roman" panose="02020603050405020304" pitchFamily="18" charset="0"/>
                          <a:cs typeface="Times New Roman" panose="02020603050405020304" pitchFamily="18" charset="0"/>
                        </a:rPr>
                        <a:t>Sec C Dates</a:t>
                      </a:r>
                    </a:p>
                    <a:p>
                      <a:pPr algn="ctr"/>
                      <a:endParaRPr lang="en-IN"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1173368758"/>
                  </a:ext>
                </a:extLst>
              </a:tr>
              <a:tr h="399378">
                <a:tc>
                  <a:txBody>
                    <a:bodyPr/>
                    <a:lstStyle/>
                    <a:p>
                      <a:pPr algn="ctr"/>
                      <a:r>
                        <a:rPr lang="en-IN" dirty="0" smtClean="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4289302672"/>
                  </a:ext>
                </a:extLst>
              </a:tr>
              <a:tr h="399378">
                <a:tc>
                  <a:txBody>
                    <a:bodyPr/>
                    <a:lstStyle/>
                    <a:p>
                      <a:pPr algn="ctr"/>
                      <a:r>
                        <a:rPr lang="en-IN" dirty="0" smtClean="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2153430503"/>
                  </a:ext>
                </a:extLst>
              </a:tr>
              <a:tr h="399378">
                <a:tc>
                  <a:txBody>
                    <a:bodyPr/>
                    <a:lstStyle/>
                    <a:p>
                      <a:pPr algn="ctr"/>
                      <a:r>
                        <a:rPr lang="en-IN" dirty="0" smtClean="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3595069271"/>
                  </a:ext>
                </a:extLst>
              </a:tr>
              <a:tr h="399378">
                <a:tc>
                  <a:txBody>
                    <a:bodyPr/>
                    <a:lstStyle/>
                    <a:p>
                      <a:pPr algn="ctr"/>
                      <a:r>
                        <a:rPr lang="en-IN" dirty="0" smtClean="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3442799241"/>
                  </a:ext>
                </a:extLst>
              </a:tr>
              <a:tr h="399378">
                <a:tc>
                  <a:txBody>
                    <a:bodyPr/>
                    <a:lstStyle/>
                    <a:p>
                      <a:pPr algn="ctr"/>
                      <a:r>
                        <a:rPr lang="en-IN" dirty="0" smtClean="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129756430"/>
                  </a:ext>
                </a:extLst>
              </a:tr>
              <a:tr h="399378">
                <a:tc>
                  <a:txBody>
                    <a:bodyPr/>
                    <a:lstStyle/>
                    <a:p>
                      <a:pPr algn="ctr"/>
                      <a:r>
                        <a:rPr lang="en-IN" dirty="0" smtClean="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2580829634"/>
                  </a:ext>
                </a:extLst>
              </a:tr>
              <a:tr h="399378">
                <a:tc>
                  <a:txBody>
                    <a:bodyPr/>
                    <a:lstStyle/>
                    <a:p>
                      <a:pPr algn="ctr"/>
                      <a:r>
                        <a:rPr lang="en-IN" dirty="0" smtClean="0">
                          <a:latin typeface="Times New Roman" panose="02020603050405020304" pitchFamily="18" charset="0"/>
                          <a:cs typeface="Times New Roman" panose="02020603050405020304" pitchFamily="18" charset="0"/>
                        </a:rPr>
                        <a:t>7</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7</a:t>
                      </a:r>
                      <a:endParaRPr lang="en-IN" dirty="0">
                        <a:latin typeface="Times New Roman" panose="02020603050405020304" pitchFamily="18" charset="0"/>
                        <a:cs typeface="Times New Roman" panose="02020603050405020304" pitchFamily="18" charset="0"/>
                      </a:endParaRP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2060724765"/>
                  </a:ext>
                </a:extLst>
              </a:tr>
              <a:tr h="399378">
                <a:tc>
                  <a:txBody>
                    <a:bodyPr/>
                    <a:lstStyle/>
                    <a:p>
                      <a:pPr algn="ctr"/>
                      <a:r>
                        <a:rPr lang="en-IN" dirty="0" smtClean="0">
                          <a:latin typeface="Times New Roman" panose="02020603050405020304" pitchFamily="18" charset="0"/>
                          <a:cs typeface="Times New Roman" panose="02020603050405020304" pitchFamily="18" charset="0"/>
                        </a:rPr>
                        <a:t>8</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8</a:t>
                      </a:r>
                      <a:endParaRPr lang="en-IN" dirty="0">
                        <a:latin typeface="Times New Roman" panose="02020603050405020304" pitchFamily="18" charset="0"/>
                        <a:cs typeface="Times New Roman" panose="02020603050405020304" pitchFamily="18" charset="0"/>
                      </a:endParaRP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3312206433"/>
                  </a:ext>
                </a:extLst>
              </a:tr>
              <a:tr h="399378">
                <a:tc>
                  <a:txBody>
                    <a:bodyPr/>
                    <a:lstStyle/>
                    <a:p>
                      <a:pPr algn="ctr"/>
                      <a:r>
                        <a:rPr lang="en-IN" dirty="0" smtClean="0">
                          <a:latin typeface="Times New Roman" panose="02020603050405020304" pitchFamily="18" charset="0"/>
                          <a:cs typeface="Times New Roman" panose="02020603050405020304" pitchFamily="18" charset="0"/>
                        </a:rPr>
                        <a:t>9</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9</a:t>
                      </a:r>
                      <a:endParaRPr lang="en-IN" dirty="0">
                        <a:latin typeface="Times New Roman" panose="02020603050405020304" pitchFamily="18" charset="0"/>
                        <a:cs typeface="Times New Roman" panose="02020603050405020304" pitchFamily="18" charset="0"/>
                      </a:endParaRP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endParaRPr lang="en-IN"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2861387380"/>
                  </a:ext>
                </a:extLst>
              </a:tr>
            </a:tbl>
          </a:graphicData>
        </a:graphic>
      </p:graphicFrame>
    </p:spTree>
    <p:extLst>
      <p:ext uri="{BB962C8B-B14F-4D97-AF65-F5344CB8AC3E}">
        <p14:creationId xmlns:p14="http://schemas.microsoft.com/office/powerpoint/2010/main" val="13350936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67000"/>
            <a:ext cx="10216153" cy="3429000"/>
          </a:xfrm>
          <a:prstGeom prst="rect">
            <a:avLst/>
          </a:prstGeom>
        </p:spPr>
      </p:pic>
      <p:sp>
        <p:nvSpPr>
          <p:cNvPr id="4" name="Rectangle 3"/>
          <p:cNvSpPr/>
          <p:nvPr/>
        </p:nvSpPr>
        <p:spPr>
          <a:xfrm>
            <a:off x="688476" y="1114195"/>
            <a:ext cx="10515600" cy="1200329"/>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small class diagram shows that a university Department can contain lots of other Departments and the object diagram below instantiates the class diagram, replacing it by a concrete example.</a:t>
            </a:r>
            <a:endParaRPr lang="en-IN" sz="24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143000" y="5486400"/>
            <a:ext cx="1600200" cy="369332"/>
          </a:xfrm>
          <a:prstGeom prst="rect">
            <a:avLst/>
          </a:prstGeom>
          <a:noFill/>
        </p:spPr>
        <p:txBody>
          <a:bodyPr wrap="square" rtlCol="0">
            <a:spAutoFit/>
          </a:bodyPr>
          <a:lstStyle/>
          <a:p>
            <a:r>
              <a:rPr lang="en-US" dirty="0" smtClean="0"/>
              <a:t>Class Diagram</a:t>
            </a:r>
            <a:endParaRPr lang="en-IN" dirty="0"/>
          </a:p>
        </p:txBody>
      </p:sp>
      <p:sp>
        <p:nvSpPr>
          <p:cNvPr id="6" name="TextBox 5"/>
          <p:cNvSpPr txBox="1"/>
          <p:nvPr/>
        </p:nvSpPr>
        <p:spPr>
          <a:xfrm>
            <a:off x="6553200" y="6278939"/>
            <a:ext cx="2057400" cy="369332"/>
          </a:xfrm>
          <a:prstGeom prst="rect">
            <a:avLst/>
          </a:prstGeom>
          <a:noFill/>
        </p:spPr>
        <p:txBody>
          <a:bodyPr wrap="square" rtlCol="0">
            <a:spAutoFit/>
          </a:bodyPr>
          <a:lstStyle/>
          <a:p>
            <a:r>
              <a:rPr lang="en-US" dirty="0" smtClean="0"/>
              <a:t>Object Diagram</a:t>
            </a:r>
            <a:endParaRPr lang="en-IN" dirty="0"/>
          </a:p>
        </p:txBody>
      </p:sp>
      <p:sp>
        <p:nvSpPr>
          <p:cNvPr id="7" name="object 2"/>
          <p:cNvSpPr txBox="1">
            <a:spLocks noGrp="1"/>
          </p:cNvSpPr>
          <p:nvPr>
            <p:ph type="title"/>
          </p:nvPr>
        </p:nvSpPr>
        <p:spPr>
          <a:xfrm>
            <a:off x="838200" y="271092"/>
            <a:ext cx="3655061" cy="697230"/>
          </a:xfrm>
          <a:prstGeom prst="rect">
            <a:avLst/>
          </a:prstGeom>
        </p:spPr>
        <p:txBody>
          <a:bodyPr vert="horz" wrap="square" lIns="0" tIns="13335" rIns="0" bIns="0" rtlCol="0">
            <a:spAutoFit/>
          </a:bodyPr>
          <a:lstStyle/>
          <a:p>
            <a:pPr marL="12700">
              <a:lnSpc>
                <a:spcPct val="100000"/>
              </a:lnSpc>
              <a:spcBef>
                <a:spcPts val="105"/>
              </a:spcBef>
            </a:pPr>
            <a:r>
              <a:rPr u="sng" spc="-10" dirty="0">
                <a:latin typeface="Times New Roman" panose="02020603050405020304" pitchFamily="18" charset="0"/>
                <a:cs typeface="Times New Roman" panose="02020603050405020304" pitchFamily="18" charset="0"/>
              </a:rPr>
              <a:t>Object diagram</a:t>
            </a:r>
          </a:p>
        </p:txBody>
      </p:sp>
    </p:spTree>
    <p:extLst>
      <p:ext uri="{BB962C8B-B14F-4D97-AF65-F5344CB8AC3E}">
        <p14:creationId xmlns:p14="http://schemas.microsoft.com/office/powerpoint/2010/main" val="13012084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4918"/>
          <a:stretch/>
        </p:blipFill>
        <p:spPr>
          <a:xfrm>
            <a:off x="609600" y="1600200"/>
            <a:ext cx="11125200" cy="4419600"/>
          </a:xfrm>
          <a:prstGeom prst="rect">
            <a:avLst/>
          </a:prstGeom>
        </p:spPr>
      </p:pic>
      <p:sp>
        <p:nvSpPr>
          <p:cNvPr id="7" name="Title 6"/>
          <p:cNvSpPr>
            <a:spLocks noGrp="1"/>
          </p:cNvSpPr>
          <p:nvPr>
            <p:ph type="title"/>
          </p:nvPr>
        </p:nvSpPr>
        <p:spPr>
          <a:xfrm>
            <a:off x="381000" y="457200"/>
            <a:ext cx="11582400" cy="1325563"/>
          </a:xfrm>
        </p:spPr>
        <p:txBody>
          <a:bodyPr>
            <a:noAutofit/>
          </a:bodyPr>
          <a:lstStyle/>
          <a:p>
            <a:r>
              <a:rPr lang="en-US" u="sng" spc="-10" dirty="0">
                <a:latin typeface="Times New Roman" panose="02020603050405020304" pitchFamily="18" charset="0"/>
                <a:cs typeface="Times New Roman" panose="02020603050405020304" pitchFamily="18" charset="0"/>
              </a:rPr>
              <a:t>Class to Object Diagram Example - Order </a:t>
            </a:r>
            <a:r>
              <a:rPr lang="en-US" u="sng" spc="-10" dirty="0" smtClean="0">
                <a:latin typeface="Times New Roman" panose="02020603050405020304" pitchFamily="18" charset="0"/>
                <a:cs typeface="Times New Roman" panose="02020603050405020304" pitchFamily="18" charset="0"/>
              </a:rPr>
              <a:t>System</a:t>
            </a:r>
            <a:endParaRPr lang="en-IN" u="sng" spc="-10" dirty="0">
              <a:latin typeface="Times New Roman" panose="02020603050405020304" pitchFamily="18" charset="0"/>
              <a:cs typeface="Times New Roman" panose="02020603050405020304" pitchFamily="18" charset="0"/>
            </a:endParaRPr>
          </a:p>
        </p:txBody>
      </p:sp>
      <p:sp>
        <p:nvSpPr>
          <p:cNvPr id="8" name="Rectangle 7"/>
          <p:cNvSpPr/>
          <p:nvPr/>
        </p:nvSpPr>
        <p:spPr>
          <a:xfrm>
            <a:off x="5640729" y="5791200"/>
            <a:ext cx="6322671" cy="707886"/>
          </a:xfrm>
          <a:prstGeom prst="rect">
            <a:avLst/>
          </a:prstGeom>
        </p:spPr>
        <p:txBody>
          <a:bodyPr wrap="square">
            <a:spAutoFit/>
          </a:bodyPr>
          <a:lstStyle/>
          <a:p>
            <a:r>
              <a:rPr lang="en-IN" sz="2000" b="1" dirty="0" smtClean="0">
                <a:latin typeface="Times New Roman" panose="02020603050405020304" pitchFamily="18" charset="0"/>
                <a:cs typeface="Times New Roman" panose="02020603050405020304" pitchFamily="18" charset="0"/>
              </a:rPr>
              <a:t>Generalization: </a:t>
            </a:r>
            <a:r>
              <a:rPr lang="en-IN" sz="2000" dirty="0" smtClean="0">
                <a:latin typeface="Times New Roman" panose="02020603050405020304" pitchFamily="18" charset="0"/>
                <a:cs typeface="Times New Roman" panose="02020603050405020304" pitchFamily="18" charset="0"/>
              </a:rPr>
              <a:t>A </a:t>
            </a:r>
            <a:r>
              <a:rPr lang="en-IN" sz="2000" dirty="0">
                <a:latin typeface="Times New Roman" panose="02020603050405020304" pitchFamily="18" charset="0"/>
                <a:cs typeface="Times New Roman" panose="02020603050405020304" pitchFamily="18" charset="0"/>
              </a:rPr>
              <a:t>relationship in which one model element (the child) is based on another model element (the parent</a:t>
            </a:r>
            <a:r>
              <a:rPr lang="en-IN" sz="2000" dirty="0" smtClean="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228600" y="281652"/>
            <a:ext cx="55626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Class diagrams show the actual classifiers and their relationships in a system </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Object diagrams show </a:t>
            </a:r>
            <a:r>
              <a:rPr kumimoji="0" lang="en-US" altLang="en-US" sz="2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specific instances of those classifiers and the links between those instances</a:t>
            </a: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 point in time. </a:t>
            </a:r>
          </a:p>
        </p:txBody>
      </p:sp>
      <p:pic>
        <p:nvPicPr>
          <p:cNvPr id="5" name="Picture 4"/>
          <p:cNvPicPr>
            <a:picLocks noChangeAspect="1"/>
          </p:cNvPicPr>
          <p:nvPr/>
        </p:nvPicPr>
        <p:blipFill>
          <a:blip r:embed="rId2"/>
          <a:stretch>
            <a:fillRect/>
          </a:stretch>
        </p:blipFill>
        <p:spPr>
          <a:xfrm>
            <a:off x="5904053" y="304801"/>
            <a:ext cx="6137857" cy="3200400"/>
          </a:xfrm>
          <a:prstGeom prst="rect">
            <a:avLst/>
          </a:prstGeom>
          <a:ln>
            <a:solidFill>
              <a:srgbClr val="7030A0"/>
            </a:solidFill>
          </a:ln>
        </p:spPr>
      </p:pic>
      <p:pic>
        <p:nvPicPr>
          <p:cNvPr id="6" name="Picture 5"/>
          <p:cNvPicPr>
            <a:picLocks noChangeAspect="1"/>
          </p:cNvPicPr>
          <p:nvPr/>
        </p:nvPicPr>
        <p:blipFill>
          <a:blip r:embed="rId3"/>
          <a:stretch>
            <a:fillRect/>
          </a:stretch>
        </p:blipFill>
        <p:spPr>
          <a:xfrm>
            <a:off x="457200" y="3657600"/>
            <a:ext cx="8686800" cy="2971800"/>
          </a:xfrm>
          <a:prstGeom prst="rect">
            <a:avLst/>
          </a:prstGeom>
          <a:ln>
            <a:solidFill>
              <a:srgbClr val="C00000"/>
            </a:solidFill>
          </a:ln>
        </p:spPr>
      </p:pic>
      <p:sp>
        <p:nvSpPr>
          <p:cNvPr id="2" name="Rectangle 1"/>
          <p:cNvSpPr/>
          <p:nvPr/>
        </p:nvSpPr>
        <p:spPr>
          <a:xfrm>
            <a:off x="457200" y="4648200"/>
            <a:ext cx="3849131" cy="338554"/>
          </a:xfrm>
          <a:prstGeom prst="rect">
            <a:avLst/>
          </a:prstGeom>
        </p:spPr>
        <p:txBody>
          <a:bodyPr wrap="none">
            <a:spAutoFit/>
          </a:bodyPr>
          <a:lstStyle/>
          <a:p>
            <a:r>
              <a:rPr lang="en-US" sz="1600" dirty="0">
                <a:latin typeface="Times New Roman" panose="02020603050405020304" pitchFamily="18" charset="0"/>
                <a:cs typeface="Times New Roman" panose="02020603050405020304" pitchFamily="18" charset="0"/>
              </a:rPr>
              <a:t>implying that a writer can create documents.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13898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735"/>
          <a:stretch/>
        </p:blipFill>
        <p:spPr>
          <a:xfrm>
            <a:off x="533400" y="228600"/>
            <a:ext cx="8001000" cy="6461567"/>
          </a:xfrm>
          <a:prstGeom prst="rect">
            <a:avLst/>
          </a:prstGeom>
        </p:spPr>
      </p:pic>
      <p:pic>
        <p:nvPicPr>
          <p:cNvPr id="8" name="Picture 7"/>
          <p:cNvPicPr>
            <a:picLocks noChangeAspect="1"/>
          </p:cNvPicPr>
          <p:nvPr/>
        </p:nvPicPr>
        <p:blipFill>
          <a:blip r:embed="rId4"/>
          <a:stretch>
            <a:fillRect/>
          </a:stretch>
        </p:blipFill>
        <p:spPr>
          <a:xfrm>
            <a:off x="5513158" y="1447800"/>
            <a:ext cx="2743200" cy="729465"/>
          </a:xfrm>
          <a:prstGeom prst="rect">
            <a:avLst/>
          </a:prstGeom>
          <a:ln>
            <a:solidFill>
              <a:srgbClr val="C00000"/>
            </a:solidFill>
          </a:ln>
        </p:spPr>
      </p:pic>
      <p:sp>
        <p:nvSpPr>
          <p:cNvPr id="9" name="TextBox 8"/>
          <p:cNvSpPr txBox="1"/>
          <p:nvPr/>
        </p:nvSpPr>
        <p:spPr>
          <a:xfrm>
            <a:off x="6019800" y="964818"/>
            <a:ext cx="1371600" cy="381000"/>
          </a:xfrm>
          <a:prstGeom prst="rect">
            <a:avLst/>
          </a:prstGeom>
          <a:noFill/>
        </p:spPr>
        <p:txBody>
          <a:bodyPr wrap="square" rtlCol="0">
            <a:spAutoFit/>
          </a:bodyPr>
          <a:lstStyle/>
          <a:p>
            <a:r>
              <a:rPr lang="en-US" b="1" u="sng" dirty="0" smtClean="0">
                <a:latin typeface="Times New Roman" panose="02020603050405020304" pitchFamily="18" charset="0"/>
                <a:cs typeface="Times New Roman" panose="02020603050405020304" pitchFamily="18" charset="0"/>
              </a:rPr>
              <a:t>Output:</a:t>
            </a:r>
            <a:endParaRPr lang="en-IN" b="1" u="sng"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5"/>
          <a:stretch>
            <a:fillRect/>
          </a:stretch>
        </p:blipFill>
        <p:spPr>
          <a:xfrm>
            <a:off x="6477000" y="2743200"/>
            <a:ext cx="5379472" cy="1851949"/>
          </a:xfrm>
          <a:prstGeom prst="rect">
            <a:avLst/>
          </a:prstGeom>
          <a:ln>
            <a:solidFill>
              <a:srgbClr val="7030A0"/>
            </a:solidFill>
          </a:ln>
        </p:spPr>
      </p:pic>
    </p:spTree>
    <p:extLst>
      <p:ext uri="{BB962C8B-B14F-4D97-AF65-F5344CB8AC3E}">
        <p14:creationId xmlns:p14="http://schemas.microsoft.com/office/powerpoint/2010/main" val="6496589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371600"/>
            <a:ext cx="11430000" cy="5209118"/>
          </a:xfrm>
          <a:prstGeom prst="rect">
            <a:avLst/>
          </a:prstGeom>
        </p:spPr>
        <p:txBody>
          <a:bodyPr wrap="square">
            <a:spAutoFit/>
          </a:bodyPr>
          <a:lstStyle/>
          <a:p>
            <a:pPr marL="83820" marR="381635" indent="-71755">
              <a:spcBef>
                <a:spcPts val="345"/>
              </a:spcBef>
              <a:buFont typeface="Arial MT"/>
              <a:buChar char="•"/>
              <a:tabLst>
                <a:tab pos="241300" algn="l"/>
                <a:tab pos="241935" algn="l"/>
              </a:tabLst>
            </a:pPr>
            <a:r>
              <a:rPr lang="en-US" sz="2200" dirty="0" smtClean="0">
                <a:latin typeface="Times New Roman" panose="02020603050405020304" pitchFamily="18" charset="0"/>
                <a:cs typeface="Times New Roman" panose="02020603050405020304" pitchFamily="18" charset="0"/>
              </a:rPr>
              <a:t> When </a:t>
            </a:r>
            <a:r>
              <a:rPr lang="en-US" sz="2200" dirty="0">
                <a:latin typeface="Times New Roman" panose="02020603050405020304" pitchFamily="18" charset="0"/>
                <a:cs typeface="Times New Roman" panose="02020603050405020304" pitchFamily="18" charset="0"/>
              </a:rPr>
              <a:t>identifying objects and representing them using object diagrams, you are essentially capturing the  structure and behavior of objects within a system. This approach helps to model how objects interact and  collaborate to fulfill the functionalities of the system. Here's how to identify objects, represent them with  state and behavior, and create object diagrams:</a:t>
            </a:r>
          </a:p>
          <a:p>
            <a:pPr marL="12700"/>
            <a:r>
              <a:rPr lang="en-US" sz="2200" b="1" dirty="0">
                <a:latin typeface="Times New Roman" panose="02020603050405020304" pitchFamily="18" charset="0"/>
                <a:cs typeface="Times New Roman" panose="02020603050405020304" pitchFamily="18" charset="0"/>
              </a:rPr>
              <a:t>Identifying Objects:</a:t>
            </a:r>
          </a:p>
          <a:p>
            <a:pPr marL="241300" indent="-229235">
              <a:buFont typeface="Arial MT"/>
              <a:buChar char="•"/>
              <a:tabLst>
                <a:tab pos="241300" algn="l"/>
                <a:tab pos="241935" algn="l"/>
              </a:tabLst>
            </a:pPr>
            <a:r>
              <a:rPr lang="en-US" sz="2200" dirty="0">
                <a:latin typeface="Times New Roman" panose="02020603050405020304" pitchFamily="18" charset="0"/>
                <a:cs typeface="Times New Roman" panose="02020603050405020304" pitchFamily="18" charset="0"/>
              </a:rPr>
              <a:t>Problem Domain Understanding: Understand the problem domain and the system's requirements to identify</a:t>
            </a:r>
          </a:p>
          <a:p>
            <a:pPr marL="83820"/>
            <a:r>
              <a:rPr lang="en-US" sz="2200" dirty="0">
                <a:latin typeface="Times New Roman" panose="02020603050405020304" pitchFamily="18" charset="0"/>
                <a:cs typeface="Times New Roman" panose="02020603050405020304" pitchFamily="18" charset="0"/>
              </a:rPr>
              <a:t>the real-world entities that need to be represented as objects.</a:t>
            </a:r>
          </a:p>
          <a:p>
            <a:pPr marL="83820" marR="600710" indent="-71755">
              <a:spcBef>
                <a:spcPts val="145"/>
              </a:spcBef>
              <a:buFont typeface="Arial MT"/>
              <a:buChar char="•"/>
              <a:tabLst>
                <a:tab pos="241300" algn="l"/>
                <a:tab pos="241935" algn="l"/>
              </a:tabLst>
            </a:pPr>
            <a:r>
              <a:rPr lang="en-US" sz="2200" dirty="0" smtClean="0">
                <a:latin typeface="Times New Roman" panose="02020603050405020304" pitchFamily="18" charset="0"/>
                <a:cs typeface="Times New Roman" panose="02020603050405020304" pitchFamily="18" charset="0"/>
              </a:rPr>
              <a:t> Real-World </a:t>
            </a:r>
            <a:r>
              <a:rPr lang="en-US" sz="2200" dirty="0">
                <a:latin typeface="Times New Roman" panose="02020603050405020304" pitchFamily="18" charset="0"/>
                <a:cs typeface="Times New Roman" panose="02020603050405020304" pitchFamily="18" charset="0"/>
              </a:rPr>
              <a:t>Entities: Identify the main entities, concepts, or things that play a role in the system. These  entities will become objects in your model</a:t>
            </a:r>
            <a:r>
              <a:rPr lang="en-US" sz="2200" dirty="0" smtClean="0">
                <a:latin typeface="Times New Roman" panose="02020603050405020304" pitchFamily="18" charset="0"/>
                <a:cs typeface="Times New Roman" panose="02020603050405020304" pitchFamily="18" charset="0"/>
              </a:rPr>
              <a:t>.</a:t>
            </a:r>
            <a:endParaRPr lang="en-US" sz="2200" b="1" spc="-5" dirty="0" smtClean="0">
              <a:latin typeface="Times New Roman" panose="02020603050405020304" pitchFamily="18" charset="0"/>
              <a:cs typeface="Times New Roman" panose="02020603050405020304" pitchFamily="18" charset="0"/>
            </a:endParaRPr>
          </a:p>
          <a:p>
            <a:pPr marL="12700" algn="just"/>
            <a:r>
              <a:rPr lang="en-US" sz="2200" b="1" spc="-5" dirty="0" smtClean="0">
                <a:latin typeface="Times New Roman" panose="02020603050405020304" pitchFamily="18" charset="0"/>
                <a:cs typeface="Times New Roman" panose="02020603050405020304" pitchFamily="18" charset="0"/>
              </a:rPr>
              <a:t>Defining</a:t>
            </a:r>
            <a:r>
              <a:rPr lang="en-US" sz="2200" b="1" spc="-55" dirty="0" smtClean="0">
                <a:latin typeface="Times New Roman" panose="02020603050405020304" pitchFamily="18" charset="0"/>
                <a:cs typeface="Times New Roman" panose="02020603050405020304" pitchFamily="18" charset="0"/>
              </a:rPr>
              <a:t> </a:t>
            </a:r>
            <a:r>
              <a:rPr lang="en-US" sz="2200" b="1" spc="-15" dirty="0">
                <a:latin typeface="Times New Roman" panose="02020603050405020304" pitchFamily="18" charset="0"/>
                <a:cs typeface="Times New Roman" panose="02020603050405020304" pitchFamily="18" charset="0"/>
              </a:rPr>
              <a:t>State</a:t>
            </a:r>
            <a:r>
              <a:rPr lang="en-US" sz="2200" b="1" spc="-25"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and</a:t>
            </a:r>
            <a:r>
              <a:rPr lang="en-US" sz="2200" b="1" spc="-15" dirty="0">
                <a:latin typeface="Times New Roman" panose="02020603050405020304" pitchFamily="18" charset="0"/>
                <a:cs typeface="Times New Roman" panose="02020603050405020304" pitchFamily="18" charset="0"/>
              </a:rPr>
              <a:t> </a:t>
            </a:r>
            <a:r>
              <a:rPr lang="en-US" sz="2200" b="1" spc="-5" dirty="0">
                <a:latin typeface="Times New Roman" panose="02020603050405020304" pitchFamily="18" charset="0"/>
                <a:cs typeface="Times New Roman" panose="02020603050405020304" pitchFamily="18" charset="0"/>
              </a:rPr>
              <a:t>Behavior:</a:t>
            </a:r>
            <a:endParaRPr lang="en-US" sz="2200" dirty="0">
              <a:latin typeface="Times New Roman" panose="02020603050405020304" pitchFamily="18" charset="0"/>
              <a:cs typeface="Times New Roman" panose="02020603050405020304" pitchFamily="18" charset="0"/>
            </a:endParaRPr>
          </a:p>
          <a:p>
            <a:pPr marL="83820" marR="250825" indent="-71755" algn="just">
              <a:spcBef>
                <a:spcPts val="140"/>
              </a:spcBef>
              <a:buFont typeface="Arial MT"/>
              <a:buChar char="•"/>
              <a:tabLst>
                <a:tab pos="241300" algn="l"/>
                <a:tab pos="241935" algn="l"/>
              </a:tabLst>
            </a:pPr>
            <a:r>
              <a:rPr lang="en-US" sz="2200" spc="-15" dirty="0" smtClean="0">
                <a:latin typeface="Times New Roman" panose="02020603050405020304" pitchFamily="18" charset="0"/>
                <a:cs typeface="Times New Roman" panose="02020603050405020304" pitchFamily="18" charset="0"/>
              </a:rPr>
              <a:t>  Attributes</a:t>
            </a:r>
            <a:r>
              <a:rPr lang="en-US" sz="2200" spc="5" dirty="0" smtClean="0">
                <a:latin typeface="Times New Roman" panose="02020603050405020304" pitchFamily="18" charset="0"/>
                <a:cs typeface="Times New Roman" panose="02020603050405020304" pitchFamily="18" charset="0"/>
              </a:rPr>
              <a:t> </a:t>
            </a:r>
            <a:r>
              <a:rPr lang="en-US" sz="2200" spc="-15" dirty="0">
                <a:latin typeface="Times New Roman" panose="02020603050405020304" pitchFamily="18" charset="0"/>
                <a:cs typeface="Times New Roman" panose="02020603050405020304" pitchFamily="18" charset="0"/>
              </a:rPr>
              <a:t>(State):</a:t>
            </a:r>
            <a:r>
              <a:rPr lang="en-US" sz="2200" spc="3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For</a:t>
            </a:r>
            <a:r>
              <a:rPr lang="en-US" sz="2200" dirty="0">
                <a:latin typeface="Times New Roman" panose="02020603050405020304" pitchFamily="18" charset="0"/>
                <a:cs typeface="Times New Roman" panose="02020603050405020304" pitchFamily="18" charset="0"/>
              </a:rPr>
              <a:t> each</a:t>
            </a:r>
            <a:r>
              <a:rPr lang="en-US" sz="2200" spc="1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identified</a:t>
            </a:r>
            <a:r>
              <a:rPr lang="en-US" sz="2200" spc="3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object,</a:t>
            </a:r>
            <a:r>
              <a:rPr lang="en-US" sz="2200" spc="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determine</a:t>
            </a:r>
            <a:r>
              <a:rPr lang="en-US" sz="2200" spc="1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its</a:t>
            </a:r>
            <a:r>
              <a:rPr lang="en-US" sz="2200" spc="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attributes</a:t>
            </a:r>
            <a:r>
              <a:rPr lang="en-US" sz="2200" spc="2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(data)</a:t>
            </a:r>
            <a:r>
              <a:rPr lang="en-US" sz="2200" spc="1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that</a:t>
            </a:r>
            <a:r>
              <a:rPr lang="en-US" sz="2200" spc="5" dirty="0">
                <a:latin typeface="Times New Roman" panose="02020603050405020304" pitchFamily="18" charset="0"/>
                <a:cs typeface="Times New Roman" panose="02020603050405020304" pitchFamily="18" charset="0"/>
              </a:rPr>
              <a:t> </a:t>
            </a:r>
            <a:r>
              <a:rPr lang="en-US" sz="2200" spc="5" dirty="0" smtClean="0">
                <a:latin typeface="Times New Roman" panose="02020603050405020304" pitchFamily="18" charset="0"/>
                <a:cs typeface="Times New Roman" panose="02020603050405020304" pitchFamily="18" charset="0"/>
              </a:rPr>
              <a:t> </a:t>
            </a:r>
          </a:p>
          <a:p>
            <a:pPr marL="12065" marR="250825" algn="just">
              <a:spcBef>
                <a:spcPts val="140"/>
              </a:spcBef>
              <a:tabLst>
                <a:tab pos="241300" algn="l"/>
                <a:tab pos="241935" algn="l"/>
              </a:tabLst>
            </a:pPr>
            <a:r>
              <a:rPr lang="en-US" sz="2200" spc="5" dirty="0">
                <a:latin typeface="Times New Roman" panose="02020603050405020304" pitchFamily="18" charset="0"/>
                <a:cs typeface="Times New Roman" panose="02020603050405020304" pitchFamily="18" charset="0"/>
              </a:rPr>
              <a:t> </a:t>
            </a:r>
            <a:r>
              <a:rPr lang="en-US" sz="2200" spc="5" dirty="0" smtClean="0">
                <a:latin typeface="Times New Roman" panose="02020603050405020304" pitchFamily="18" charset="0"/>
                <a:cs typeface="Times New Roman" panose="02020603050405020304" pitchFamily="18" charset="0"/>
              </a:rPr>
              <a:t>  </a:t>
            </a:r>
            <a:r>
              <a:rPr lang="en-US" sz="2200" spc="-5" dirty="0" smtClean="0">
                <a:latin typeface="Times New Roman" panose="02020603050405020304" pitchFamily="18" charset="0"/>
                <a:cs typeface="Times New Roman" panose="02020603050405020304" pitchFamily="18" charset="0"/>
              </a:rPr>
              <a:t>describe</a:t>
            </a:r>
            <a:r>
              <a:rPr lang="en-US" sz="2200" spc="30" dirty="0" smtClean="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its</a:t>
            </a:r>
            <a:r>
              <a:rPr lang="en-US" sz="2200" spc="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current</a:t>
            </a:r>
            <a:r>
              <a:rPr lang="en-US" sz="2200" spc="10" dirty="0">
                <a:latin typeface="Times New Roman" panose="02020603050405020304" pitchFamily="18" charset="0"/>
                <a:cs typeface="Times New Roman" panose="02020603050405020304" pitchFamily="18" charset="0"/>
              </a:rPr>
              <a:t> </a:t>
            </a:r>
            <a:r>
              <a:rPr lang="en-US" sz="2200" spc="-20" dirty="0">
                <a:latin typeface="Times New Roman" panose="02020603050405020304" pitchFamily="18" charset="0"/>
                <a:cs typeface="Times New Roman" panose="02020603050405020304" pitchFamily="18" charset="0"/>
              </a:rPr>
              <a:t>state. </a:t>
            </a:r>
            <a:r>
              <a:rPr lang="en-US" sz="2200" spc="-390" dirty="0">
                <a:latin typeface="Times New Roman" panose="02020603050405020304" pitchFamily="18" charset="0"/>
                <a:cs typeface="Times New Roman" panose="02020603050405020304" pitchFamily="18" charset="0"/>
              </a:rPr>
              <a:t> </a:t>
            </a:r>
            <a:r>
              <a:rPr lang="en-US" sz="2200" spc="-15" dirty="0">
                <a:latin typeface="Times New Roman" panose="02020603050405020304" pitchFamily="18" charset="0"/>
                <a:cs typeface="Times New Roman" panose="02020603050405020304" pitchFamily="18" charset="0"/>
              </a:rPr>
              <a:t>Attributes</a:t>
            </a:r>
            <a:r>
              <a:rPr lang="en-US" sz="220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are</a:t>
            </a:r>
            <a:r>
              <a:rPr lang="en-US" sz="2200" spc="1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properties</a:t>
            </a:r>
            <a:r>
              <a:rPr lang="en-US" sz="2200" spc="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that</a:t>
            </a:r>
            <a:r>
              <a:rPr lang="en-US" sz="220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characterize</a:t>
            </a:r>
            <a:r>
              <a:rPr lang="en-US" sz="2200" spc="25"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the</a:t>
            </a:r>
            <a:r>
              <a:rPr lang="en-US" sz="2200" spc="1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object.</a:t>
            </a:r>
            <a:endParaRPr lang="en-US" sz="2200" dirty="0">
              <a:latin typeface="Times New Roman" panose="02020603050405020304" pitchFamily="18" charset="0"/>
              <a:cs typeface="Times New Roman" panose="02020603050405020304" pitchFamily="18" charset="0"/>
            </a:endParaRPr>
          </a:p>
          <a:p>
            <a:pPr marL="241300" indent="-229235" algn="just">
              <a:buFont typeface="Arial MT"/>
              <a:buChar char="•"/>
              <a:tabLst>
                <a:tab pos="241300" algn="l"/>
                <a:tab pos="241935" algn="l"/>
              </a:tabLst>
            </a:pPr>
            <a:r>
              <a:rPr lang="en-US" sz="2200" spc="-5" dirty="0">
                <a:latin typeface="Times New Roman" panose="02020603050405020304" pitchFamily="18" charset="0"/>
                <a:cs typeface="Times New Roman" panose="02020603050405020304" pitchFamily="18" charset="0"/>
              </a:rPr>
              <a:t>Methods</a:t>
            </a:r>
            <a:r>
              <a:rPr lang="en-US" sz="2200" spc="1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(Behavior):</a:t>
            </a:r>
            <a:r>
              <a:rPr lang="en-US" sz="2200" spc="1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Define</a:t>
            </a:r>
            <a:r>
              <a:rPr lang="en-US" sz="2200" spc="15"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the</a:t>
            </a:r>
            <a:r>
              <a:rPr lang="en-US" sz="2200" spc="1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methods</a:t>
            </a:r>
            <a:r>
              <a:rPr lang="en-US" sz="2200" spc="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(functions</a:t>
            </a:r>
            <a:r>
              <a:rPr lang="en-US" sz="2200" spc="3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or</a:t>
            </a:r>
            <a:r>
              <a:rPr lang="en-US" sz="2200" spc="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behaviors)</a:t>
            </a:r>
            <a:r>
              <a:rPr lang="en-US" sz="2200" spc="1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that</a:t>
            </a:r>
            <a:r>
              <a:rPr lang="en-US" sz="2200" spc="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the</a:t>
            </a:r>
            <a:r>
              <a:rPr lang="en-US" sz="220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object</a:t>
            </a:r>
            <a:r>
              <a:rPr lang="en-US" sz="2200" spc="1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can</a:t>
            </a:r>
            <a:r>
              <a:rPr lang="en-US" sz="2200" spc="1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perform.</a:t>
            </a:r>
            <a:r>
              <a:rPr lang="en-US" sz="2200" spc="5" dirty="0">
                <a:latin typeface="Times New Roman" panose="02020603050405020304" pitchFamily="18" charset="0"/>
                <a:cs typeface="Times New Roman" panose="02020603050405020304" pitchFamily="18" charset="0"/>
              </a:rPr>
              <a:t> </a:t>
            </a:r>
            <a:r>
              <a:rPr lang="en-US" sz="2200" spc="-5" dirty="0" smtClean="0">
                <a:latin typeface="Times New Roman" panose="02020603050405020304" pitchFamily="18" charset="0"/>
                <a:cs typeface="Times New Roman" panose="02020603050405020304" pitchFamily="18" charset="0"/>
              </a:rPr>
              <a:t>These</a:t>
            </a:r>
            <a:r>
              <a:rPr lang="en-US" sz="2200" dirty="0" smtClean="0">
                <a:latin typeface="Times New Roman" panose="02020603050405020304" pitchFamily="18" charset="0"/>
                <a:cs typeface="Times New Roman" panose="02020603050405020304" pitchFamily="18" charset="0"/>
              </a:rPr>
              <a:t> methods </a:t>
            </a:r>
            <a:r>
              <a:rPr lang="en-US" sz="2200" spc="-10" dirty="0">
                <a:latin typeface="Times New Roman" panose="02020603050405020304" pitchFamily="18" charset="0"/>
                <a:cs typeface="Times New Roman" panose="02020603050405020304" pitchFamily="18" charset="0"/>
              </a:rPr>
              <a:t>represent</a:t>
            </a:r>
            <a:r>
              <a:rPr lang="en-US" sz="2200" dirty="0">
                <a:latin typeface="Times New Roman" panose="02020603050405020304" pitchFamily="18" charset="0"/>
                <a:cs typeface="Times New Roman" panose="02020603050405020304" pitchFamily="18" charset="0"/>
              </a:rPr>
              <a:t> the</a:t>
            </a:r>
            <a:r>
              <a:rPr lang="en-US" sz="2200" spc="1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actions</a:t>
            </a:r>
            <a:r>
              <a:rPr lang="en-US" sz="2200" spc="15"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the</a:t>
            </a:r>
            <a:r>
              <a:rPr lang="en-US" sz="2200" spc="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object</a:t>
            </a:r>
            <a:r>
              <a:rPr lang="en-US" sz="2200" spc="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can</a:t>
            </a:r>
            <a:r>
              <a:rPr lang="en-US" sz="2200" spc="5" dirty="0">
                <a:latin typeface="Times New Roman" panose="02020603050405020304" pitchFamily="18" charset="0"/>
                <a:cs typeface="Times New Roman" panose="02020603050405020304" pitchFamily="18" charset="0"/>
              </a:rPr>
              <a:t> </a:t>
            </a:r>
            <a:r>
              <a:rPr lang="en-US" sz="2200" spc="-20" dirty="0">
                <a:latin typeface="Times New Roman" panose="02020603050405020304" pitchFamily="18" charset="0"/>
                <a:cs typeface="Times New Roman" panose="02020603050405020304" pitchFamily="18" charset="0"/>
              </a:rPr>
              <a:t>take.</a:t>
            </a:r>
            <a:endParaRPr lang="en-US" sz="2200" dirty="0">
              <a:latin typeface="Times New Roman" panose="02020603050405020304" pitchFamily="18" charset="0"/>
              <a:cs typeface="Times New Roman" panose="02020603050405020304" pitchFamily="18" charset="0"/>
            </a:endParaRPr>
          </a:p>
        </p:txBody>
      </p:sp>
      <p:sp>
        <p:nvSpPr>
          <p:cNvPr id="4" name="Title 6"/>
          <p:cNvSpPr>
            <a:spLocks noGrp="1"/>
          </p:cNvSpPr>
          <p:nvPr>
            <p:ph type="title"/>
          </p:nvPr>
        </p:nvSpPr>
        <p:spPr>
          <a:xfrm>
            <a:off x="1066800" y="392442"/>
            <a:ext cx="9933432" cy="1055358"/>
          </a:xfrm>
        </p:spPr>
        <p:txBody>
          <a:bodyPr>
            <a:noAutofit/>
          </a:bodyPr>
          <a:lstStyle/>
          <a:p>
            <a:pPr algn="ctr"/>
            <a:r>
              <a:rPr lang="en-US" sz="3200" dirty="0">
                <a:solidFill>
                  <a:srgbClr val="C00000"/>
                </a:solidFill>
                <a:latin typeface="Times New Roman" panose="02020603050405020304" pitchFamily="18" charset="0"/>
                <a:cs typeface="Times New Roman" panose="02020603050405020304" pitchFamily="18" charset="0"/>
              </a:rPr>
              <a:t>Identifying Objects and classes - Representation of Objects and its state by Object Diagram</a:t>
            </a:r>
            <a:r>
              <a:rPr lang="en-US" sz="3200" b="1" i="1" u="sng" spc="-10" dirty="0" smtClean="0">
                <a:solidFill>
                  <a:srgbClr val="C00000"/>
                </a:solidFill>
                <a:latin typeface="Times New Roman" panose="02020603050405020304" pitchFamily="18" charset="0"/>
                <a:cs typeface="Times New Roman" panose="02020603050405020304" pitchFamily="18" charset="0"/>
              </a:rPr>
              <a:t/>
            </a:r>
            <a:br>
              <a:rPr lang="en-US" sz="3200" b="1" i="1" u="sng" spc="-10" dirty="0" smtClean="0">
                <a:solidFill>
                  <a:srgbClr val="C00000"/>
                </a:solidFill>
                <a:latin typeface="Times New Roman" panose="02020603050405020304" pitchFamily="18" charset="0"/>
                <a:cs typeface="Times New Roman" panose="02020603050405020304" pitchFamily="18" charset="0"/>
              </a:rPr>
            </a:br>
            <a:endParaRPr lang="en-IN" sz="3200" b="1" i="1" u="sng" spc="-1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94315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5800" y="985265"/>
            <a:ext cx="5327446" cy="5665141"/>
          </a:xfrm>
          <a:prstGeom prst="rect">
            <a:avLst/>
          </a:prstGeom>
        </p:spPr>
        <p:txBody>
          <a:bodyPr vert="horz" wrap="square" lIns="0" tIns="12700" rIns="0" bIns="0" rtlCol="0">
            <a:spAutoFit/>
          </a:bodyPr>
          <a:lstStyle/>
          <a:p>
            <a:pPr marL="12700">
              <a:lnSpc>
                <a:spcPts val="2050"/>
              </a:lnSpc>
              <a:spcBef>
                <a:spcPts val="100"/>
              </a:spcBef>
            </a:pPr>
            <a:r>
              <a:rPr sz="1800" spc="-5" dirty="0">
                <a:latin typeface="Times New Roman" panose="02020603050405020304" pitchFamily="18" charset="0"/>
                <a:cs typeface="Times New Roman" panose="02020603050405020304" pitchFamily="18" charset="0"/>
              </a:rPr>
              <a:t>Identify</a:t>
            </a:r>
            <a:r>
              <a:rPr sz="1800" spc="-7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Objects:</a:t>
            </a:r>
            <a:endParaRPr sz="1800" dirty="0">
              <a:latin typeface="Times New Roman" panose="02020603050405020304" pitchFamily="18" charset="0"/>
              <a:cs typeface="Times New Roman" panose="02020603050405020304" pitchFamily="18" charset="0"/>
            </a:endParaRPr>
          </a:p>
          <a:p>
            <a:pPr marL="12700" marR="4350385">
              <a:lnSpc>
                <a:spcPct val="90000"/>
              </a:lnSpc>
              <a:spcBef>
                <a:spcPts val="105"/>
              </a:spcBef>
            </a:pPr>
            <a:r>
              <a:rPr sz="1800" spc="-5" dirty="0">
                <a:latin typeface="Times New Roman" panose="02020603050405020304" pitchFamily="18" charset="0"/>
                <a:cs typeface="Times New Roman" panose="02020603050405020304" pitchFamily="18" charset="0"/>
              </a:rPr>
              <a:t>Book </a:t>
            </a:r>
            <a:r>
              <a:rPr sz="1800" dirty="0">
                <a:latin typeface="Times New Roman" panose="02020603050405020304" pitchFamily="18" charset="0"/>
                <a:cs typeface="Times New Roman" panose="02020603050405020304" pitchFamily="18" charset="0"/>
              </a:rPr>
              <a:t> Member  </a:t>
            </a:r>
            <a:r>
              <a:rPr sz="1800" dirty="0" smtClean="0">
                <a:latin typeface="Times New Roman" panose="02020603050405020304" pitchFamily="18" charset="0"/>
                <a:cs typeface="Times New Roman" panose="02020603050405020304" pitchFamily="18" charset="0"/>
              </a:rPr>
              <a:t>Lib</a:t>
            </a:r>
            <a:r>
              <a:rPr sz="1800" spc="-35" dirty="0" smtClean="0">
                <a:latin typeface="Times New Roman" panose="02020603050405020304" pitchFamily="18" charset="0"/>
                <a:cs typeface="Times New Roman" panose="02020603050405020304" pitchFamily="18" charset="0"/>
              </a:rPr>
              <a:t>r</a:t>
            </a:r>
            <a:r>
              <a:rPr sz="1800" dirty="0" smtClean="0">
                <a:latin typeface="Times New Roman" panose="02020603050405020304" pitchFamily="18" charset="0"/>
                <a:cs typeface="Times New Roman" panose="02020603050405020304" pitchFamily="18" charset="0"/>
              </a:rPr>
              <a:t>a</a:t>
            </a:r>
            <a:r>
              <a:rPr sz="1800" spc="5" dirty="0" smtClean="0">
                <a:latin typeface="Times New Roman" panose="02020603050405020304" pitchFamily="18" charset="0"/>
                <a:cs typeface="Times New Roman" panose="02020603050405020304" pitchFamily="18" charset="0"/>
              </a:rPr>
              <a:t>r</a:t>
            </a:r>
            <a:r>
              <a:rPr sz="1800" dirty="0" smtClean="0">
                <a:latin typeface="Times New Roman" panose="02020603050405020304" pitchFamily="18" charset="0"/>
                <a:cs typeface="Times New Roman" panose="02020603050405020304" pitchFamily="18" charset="0"/>
              </a:rPr>
              <a:t>i</a:t>
            </a:r>
            <a:r>
              <a:rPr lang="en-US" sz="1800" dirty="0" smtClean="0">
                <a:latin typeface="Times New Roman" panose="02020603050405020304" pitchFamily="18" charset="0"/>
                <a:cs typeface="Times New Roman" panose="02020603050405020304" pitchFamily="18" charset="0"/>
              </a:rPr>
              <a:t>a</a:t>
            </a:r>
            <a:r>
              <a:rPr sz="1800" dirty="0" smtClean="0">
                <a:latin typeface="Times New Roman" panose="02020603050405020304" pitchFamily="18" charset="0"/>
                <a:cs typeface="Times New Roman" panose="02020603050405020304" pitchFamily="18" charset="0"/>
              </a:rPr>
              <a:t>n</a:t>
            </a:r>
            <a:endParaRPr lang="en-US" sz="1800" dirty="0" smtClean="0">
              <a:latin typeface="Times New Roman" panose="02020603050405020304" pitchFamily="18" charset="0"/>
              <a:cs typeface="Times New Roman" panose="02020603050405020304" pitchFamily="18" charset="0"/>
            </a:endParaRPr>
          </a:p>
          <a:p>
            <a:pPr marL="12700" marR="4350385">
              <a:lnSpc>
                <a:spcPct val="90000"/>
              </a:lnSpc>
              <a:spcBef>
                <a:spcPts val="105"/>
              </a:spcBef>
            </a:pPr>
            <a:endParaRPr sz="1800" dirty="0">
              <a:latin typeface="Times New Roman" panose="02020603050405020304" pitchFamily="18" charset="0"/>
              <a:cs typeface="Times New Roman" panose="02020603050405020304" pitchFamily="18" charset="0"/>
            </a:endParaRPr>
          </a:p>
          <a:p>
            <a:pPr marL="12700">
              <a:lnSpc>
                <a:spcPts val="1945"/>
              </a:lnSpc>
            </a:pPr>
            <a:r>
              <a:rPr sz="1800" spc="-5" dirty="0">
                <a:latin typeface="Times New Roman" panose="02020603050405020304" pitchFamily="18" charset="0"/>
                <a:cs typeface="Times New Roman" panose="02020603050405020304" pitchFamily="18" charset="0"/>
              </a:rPr>
              <a:t>Define</a:t>
            </a:r>
            <a:r>
              <a:rPr sz="1800" spc="-10"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State</a:t>
            </a:r>
            <a:r>
              <a:rPr sz="1800" spc="-3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and</a:t>
            </a:r>
            <a:r>
              <a:rPr sz="1800" spc="1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Behavior</a:t>
            </a:r>
            <a:r>
              <a:rPr sz="1800" spc="-10" dirty="0" smtClean="0">
                <a:latin typeface="Times New Roman" panose="02020603050405020304" pitchFamily="18" charset="0"/>
                <a:cs typeface="Times New Roman" panose="02020603050405020304" pitchFamily="18" charset="0"/>
              </a:rPr>
              <a:t>:</a:t>
            </a:r>
            <a:endParaRPr sz="1400" dirty="0">
              <a:latin typeface="Times New Roman" panose="02020603050405020304" pitchFamily="18" charset="0"/>
              <a:cs typeface="Times New Roman" panose="02020603050405020304" pitchFamily="18" charset="0"/>
            </a:endParaRPr>
          </a:p>
          <a:p>
            <a:pPr marL="12700">
              <a:lnSpc>
                <a:spcPts val="2050"/>
              </a:lnSpc>
            </a:pPr>
            <a:r>
              <a:rPr sz="1800" b="1" spc="-5" dirty="0">
                <a:latin typeface="Times New Roman" panose="02020603050405020304" pitchFamily="18" charset="0"/>
                <a:cs typeface="Times New Roman" panose="02020603050405020304" pitchFamily="18" charset="0"/>
              </a:rPr>
              <a:t>Book:</a:t>
            </a:r>
            <a:endParaRPr sz="1800" b="1" dirty="0">
              <a:latin typeface="Times New Roman" panose="02020603050405020304" pitchFamily="18" charset="0"/>
              <a:cs typeface="Times New Roman" panose="02020603050405020304" pitchFamily="18" charset="0"/>
            </a:endParaRPr>
          </a:p>
          <a:p>
            <a:pPr marL="12700" marR="1812925" algn="just">
              <a:lnSpc>
                <a:spcPts val="1939"/>
              </a:lnSpc>
              <a:spcBef>
                <a:spcPts val="140"/>
              </a:spcBef>
            </a:pPr>
            <a:r>
              <a:rPr sz="1800" spc="-15" dirty="0">
                <a:latin typeface="Times New Roman" panose="02020603050405020304" pitchFamily="18" charset="0"/>
                <a:cs typeface="Times New Roman" panose="02020603050405020304" pitchFamily="18" charset="0"/>
              </a:rPr>
              <a:t>State </a:t>
            </a:r>
            <a:r>
              <a:rPr sz="1800" spc="-10" dirty="0">
                <a:latin typeface="Times New Roman" panose="02020603050405020304" pitchFamily="18" charset="0"/>
                <a:cs typeface="Times New Roman" panose="02020603050405020304" pitchFamily="18" charset="0"/>
              </a:rPr>
              <a:t>(Attributes): </a:t>
            </a:r>
            <a:r>
              <a:rPr sz="1800" spc="-5" dirty="0">
                <a:latin typeface="Times New Roman" panose="02020603050405020304" pitchFamily="18" charset="0"/>
                <a:cs typeface="Times New Roman" panose="02020603050405020304" pitchFamily="18" charset="0"/>
              </a:rPr>
              <a:t>Title, </a:t>
            </a:r>
            <a:r>
              <a:rPr sz="1800" spc="-25" dirty="0">
                <a:latin typeface="Times New Roman" panose="02020603050405020304" pitchFamily="18" charset="0"/>
                <a:cs typeface="Times New Roman" panose="02020603050405020304" pitchFamily="18" charset="0"/>
              </a:rPr>
              <a:t>Author, </a:t>
            </a:r>
            <a:r>
              <a:rPr sz="1800" dirty="0">
                <a:latin typeface="Times New Roman" panose="02020603050405020304" pitchFamily="18" charset="0"/>
                <a:cs typeface="Times New Roman" panose="02020603050405020304" pitchFamily="18" charset="0"/>
              </a:rPr>
              <a:t>ISBN </a:t>
            </a:r>
            <a:r>
              <a:rPr sz="1800" spc="-39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Behavior </a:t>
            </a:r>
            <a:r>
              <a:rPr sz="1800" spc="-5" dirty="0">
                <a:latin typeface="Times New Roman" panose="02020603050405020304" pitchFamily="18" charset="0"/>
                <a:cs typeface="Times New Roman" panose="02020603050405020304" pitchFamily="18" charset="0"/>
              </a:rPr>
              <a:t>(Methods): </a:t>
            </a:r>
            <a:r>
              <a:rPr sz="1800" spc="-35" dirty="0">
                <a:latin typeface="Times New Roman" panose="02020603050405020304" pitchFamily="18" charset="0"/>
                <a:cs typeface="Times New Roman" panose="02020603050405020304" pitchFamily="18" charset="0"/>
              </a:rPr>
              <a:t>Borrow, </a:t>
            </a:r>
            <a:r>
              <a:rPr sz="1800" spc="-10" dirty="0">
                <a:latin typeface="Times New Roman" panose="02020603050405020304" pitchFamily="18" charset="0"/>
                <a:cs typeface="Times New Roman" panose="02020603050405020304" pitchFamily="18" charset="0"/>
              </a:rPr>
              <a:t>Return </a:t>
            </a:r>
            <a:r>
              <a:rPr sz="1800" spc="-395" dirty="0">
                <a:latin typeface="Times New Roman" panose="02020603050405020304" pitchFamily="18" charset="0"/>
                <a:cs typeface="Times New Roman" panose="02020603050405020304" pitchFamily="18" charset="0"/>
              </a:rPr>
              <a:t> </a:t>
            </a:r>
            <a:endParaRPr lang="en-US" sz="1800" spc="-395" dirty="0" smtClean="0">
              <a:latin typeface="Times New Roman" panose="02020603050405020304" pitchFamily="18" charset="0"/>
              <a:cs typeface="Times New Roman" panose="02020603050405020304" pitchFamily="18" charset="0"/>
            </a:endParaRPr>
          </a:p>
          <a:p>
            <a:pPr marL="12700" marR="1812925" algn="just">
              <a:lnSpc>
                <a:spcPts val="1939"/>
              </a:lnSpc>
              <a:spcBef>
                <a:spcPts val="140"/>
              </a:spcBef>
            </a:pPr>
            <a:endParaRPr lang="en-US" spc="-395" dirty="0">
              <a:latin typeface="Times New Roman" panose="02020603050405020304" pitchFamily="18" charset="0"/>
              <a:cs typeface="Times New Roman" panose="02020603050405020304" pitchFamily="18" charset="0"/>
            </a:endParaRPr>
          </a:p>
          <a:p>
            <a:pPr marL="12700" marR="1812925" algn="just">
              <a:lnSpc>
                <a:spcPts val="1939"/>
              </a:lnSpc>
              <a:spcBef>
                <a:spcPts val="140"/>
              </a:spcBef>
            </a:pPr>
            <a:endParaRPr lang="en-US" sz="1800" spc="-395" dirty="0" smtClean="0">
              <a:latin typeface="Times New Roman" panose="02020603050405020304" pitchFamily="18" charset="0"/>
              <a:cs typeface="Times New Roman" panose="02020603050405020304" pitchFamily="18" charset="0"/>
            </a:endParaRPr>
          </a:p>
          <a:p>
            <a:pPr marL="12700" marR="1812925" algn="just">
              <a:lnSpc>
                <a:spcPts val="1939"/>
              </a:lnSpc>
              <a:spcBef>
                <a:spcPts val="140"/>
              </a:spcBef>
            </a:pPr>
            <a:endParaRPr lang="en-US" spc="-395" dirty="0">
              <a:latin typeface="Times New Roman" panose="02020603050405020304" pitchFamily="18" charset="0"/>
              <a:cs typeface="Times New Roman" panose="02020603050405020304" pitchFamily="18" charset="0"/>
            </a:endParaRPr>
          </a:p>
          <a:p>
            <a:pPr marL="12700" marR="1812925" algn="just">
              <a:lnSpc>
                <a:spcPts val="1939"/>
              </a:lnSpc>
              <a:spcBef>
                <a:spcPts val="140"/>
              </a:spcBef>
            </a:pPr>
            <a:endParaRPr lang="en-US" sz="1800" spc="-395" dirty="0" smtClean="0">
              <a:latin typeface="Times New Roman" panose="02020603050405020304" pitchFamily="18" charset="0"/>
              <a:cs typeface="Times New Roman" panose="02020603050405020304" pitchFamily="18" charset="0"/>
            </a:endParaRPr>
          </a:p>
          <a:p>
            <a:pPr marL="12700" marR="1812925" algn="just">
              <a:lnSpc>
                <a:spcPts val="1939"/>
              </a:lnSpc>
              <a:spcBef>
                <a:spcPts val="140"/>
              </a:spcBef>
            </a:pPr>
            <a:endParaRPr lang="en-US" spc="-395" dirty="0">
              <a:latin typeface="Times New Roman" panose="02020603050405020304" pitchFamily="18" charset="0"/>
              <a:cs typeface="Times New Roman" panose="02020603050405020304" pitchFamily="18" charset="0"/>
            </a:endParaRPr>
          </a:p>
          <a:p>
            <a:pPr marL="12700" marR="1812925" algn="just">
              <a:lnSpc>
                <a:spcPts val="1939"/>
              </a:lnSpc>
              <a:spcBef>
                <a:spcPts val="140"/>
              </a:spcBef>
            </a:pPr>
            <a:endParaRPr lang="en-US" sz="1800" spc="-395" dirty="0" smtClean="0">
              <a:latin typeface="Times New Roman" panose="02020603050405020304" pitchFamily="18" charset="0"/>
              <a:cs typeface="Times New Roman" panose="02020603050405020304" pitchFamily="18" charset="0"/>
            </a:endParaRPr>
          </a:p>
          <a:p>
            <a:pPr marL="12700" marR="1812925" algn="just">
              <a:lnSpc>
                <a:spcPts val="1939"/>
              </a:lnSpc>
              <a:spcBef>
                <a:spcPts val="140"/>
              </a:spcBef>
            </a:pPr>
            <a:endParaRPr lang="en-US" spc="-395" dirty="0">
              <a:latin typeface="Times New Roman" panose="02020603050405020304" pitchFamily="18" charset="0"/>
              <a:cs typeface="Times New Roman" panose="02020603050405020304" pitchFamily="18" charset="0"/>
            </a:endParaRPr>
          </a:p>
          <a:p>
            <a:pPr marL="12700" marR="1812925" algn="just">
              <a:lnSpc>
                <a:spcPts val="1939"/>
              </a:lnSpc>
              <a:spcBef>
                <a:spcPts val="140"/>
              </a:spcBef>
            </a:pPr>
            <a:endParaRPr lang="en-US" sz="1800" spc="-395" dirty="0" smtClean="0">
              <a:latin typeface="Times New Roman" panose="02020603050405020304" pitchFamily="18" charset="0"/>
              <a:cs typeface="Times New Roman" panose="02020603050405020304" pitchFamily="18" charset="0"/>
            </a:endParaRPr>
          </a:p>
          <a:p>
            <a:pPr marL="12700" marR="1812925" algn="just">
              <a:lnSpc>
                <a:spcPts val="1939"/>
              </a:lnSpc>
              <a:spcBef>
                <a:spcPts val="140"/>
              </a:spcBef>
            </a:pPr>
            <a:endParaRPr lang="en-US" sz="1800" spc="-395" dirty="0" smtClean="0">
              <a:latin typeface="Times New Roman" panose="02020603050405020304" pitchFamily="18" charset="0"/>
              <a:cs typeface="Times New Roman" panose="02020603050405020304" pitchFamily="18" charset="0"/>
            </a:endParaRPr>
          </a:p>
          <a:p>
            <a:pPr marL="12700" marR="1812925" algn="just">
              <a:lnSpc>
                <a:spcPts val="1939"/>
              </a:lnSpc>
              <a:spcBef>
                <a:spcPts val="140"/>
              </a:spcBef>
            </a:pPr>
            <a:r>
              <a:rPr sz="1800" b="1" dirty="0" smtClean="0">
                <a:latin typeface="Times New Roman" panose="02020603050405020304" pitchFamily="18" charset="0"/>
                <a:cs typeface="Times New Roman" panose="02020603050405020304" pitchFamily="18" charset="0"/>
              </a:rPr>
              <a:t>Member:</a:t>
            </a:r>
            <a:endParaRPr sz="1400" b="1" dirty="0">
              <a:latin typeface="Times New Roman" panose="02020603050405020304" pitchFamily="18" charset="0"/>
              <a:cs typeface="Times New Roman" panose="02020603050405020304" pitchFamily="18" charset="0"/>
            </a:endParaRPr>
          </a:p>
          <a:p>
            <a:pPr marL="12700" algn="just">
              <a:lnSpc>
                <a:spcPts val="2050"/>
              </a:lnSpc>
            </a:pPr>
            <a:r>
              <a:rPr sz="1800" spc="-15" dirty="0">
                <a:latin typeface="Times New Roman" panose="02020603050405020304" pitchFamily="18" charset="0"/>
                <a:cs typeface="Times New Roman" panose="02020603050405020304" pitchFamily="18" charset="0"/>
              </a:rPr>
              <a:t>State</a:t>
            </a:r>
            <a:r>
              <a:rPr sz="1800" spc="-25"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(Attributes):</a:t>
            </a:r>
            <a:r>
              <a:rPr sz="1800" spc="-2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Name,</a:t>
            </a:r>
            <a:r>
              <a:rPr sz="1800" spc="-1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Member</a:t>
            </a:r>
            <a:r>
              <a:rPr sz="1800" spc="-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ID</a:t>
            </a:r>
          </a:p>
          <a:p>
            <a:pPr marL="12700" marR="790575">
              <a:lnSpc>
                <a:spcPts val="1939"/>
              </a:lnSpc>
              <a:spcBef>
                <a:spcPts val="140"/>
              </a:spcBef>
            </a:pPr>
            <a:r>
              <a:rPr sz="1800" spc="-10" dirty="0">
                <a:latin typeface="Times New Roman" panose="02020603050405020304" pitchFamily="18" charset="0"/>
                <a:cs typeface="Times New Roman" panose="02020603050405020304" pitchFamily="18" charset="0"/>
              </a:rPr>
              <a:t>Behavior</a:t>
            </a:r>
            <a:r>
              <a:rPr sz="1800" spc="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(Methods):</a:t>
            </a:r>
            <a:r>
              <a:rPr sz="1800" spc="20"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Borrow</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Book,</a:t>
            </a:r>
            <a:r>
              <a:rPr sz="180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Return</a:t>
            </a:r>
            <a:r>
              <a:rPr sz="1800" spc="10"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Book </a:t>
            </a:r>
            <a:r>
              <a:rPr sz="1800" spc="-395" dirty="0">
                <a:latin typeface="Times New Roman" panose="02020603050405020304" pitchFamily="18" charset="0"/>
                <a:cs typeface="Times New Roman" panose="02020603050405020304" pitchFamily="18" charset="0"/>
              </a:rPr>
              <a:t> </a:t>
            </a:r>
            <a:endParaRPr lang="en-US" sz="1800" spc="-395" dirty="0" smtClean="0">
              <a:latin typeface="Times New Roman" panose="02020603050405020304" pitchFamily="18" charset="0"/>
              <a:cs typeface="Times New Roman" panose="02020603050405020304" pitchFamily="18" charset="0"/>
            </a:endParaRPr>
          </a:p>
          <a:p>
            <a:pPr marL="12700" marR="790575">
              <a:lnSpc>
                <a:spcPts val="1939"/>
              </a:lnSpc>
              <a:spcBef>
                <a:spcPts val="140"/>
              </a:spcBef>
            </a:pPr>
            <a:endParaRPr lang="en-US" spc="-395" dirty="0">
              <a:latin typeface="Times New Roman" panose="02020603050405020304" pitchFamily="18" charset="0"/>
              <a:cs typeface="Times New Roman" panose="02020603050405020304" pitchFamily="18" charset="0"/>
            </a:endParaRPr>
          </a:p>
        </p:txBody>
      </p:sp>
      <p:pic>
        <p:nvPicPr>
          <p:cNvPr id="3" name="object 3"/>
          <p:cNvPicPr/>
          <p:nvPr/>
        </p:nvPicPr>
        <p:blipFill>
          <a:blip r:embed="rId2" cstate="print"/>
          <a:stretch>
            <a:fillRect/>
          </a:stretch>
        </p:blipFill>
        <p:spPr>
          <a:xfrm>
            <a:off x="4419600" y="685800"/>
            <a:ext cx="7391400" cy="4434992"/>
          </a:xfrm>
          <a:prstGeom prst="rect">
            <a:avLst/>
          </a:prstGeom>
        </p:spPr>
      </p:pic>
      <p:sp>
        <p:nvSpPr>
          <p:cNvPr id="4" name="Rectangle 3"/>
          <p:cNvSpPr/>
          <p:nvPr/>
        </p:nvSpPr>
        <p:spPr>
          <a:xfrm>
            <a:off x="5715000" y="5562600"/>
            <a:ext cx="6096000" cy="874598"/>
          </a:xfrm>
          <a:prstGeom prst="rect">
            <a:avLst/>
          </a:prstGeom>
        </p:spPr>
        <p:txBody>
          <a:bodyPr>
            <a:spAutoFit/>
          </a:bodyPr>
          <a:lstStyle/>
          <a:p>
            <a:pPr marL="12700" marR="790575">
              <a:lnSpc>
                <a:spcPts val="1939"/>
              </a:lnSpc>
              <a:spcBef>
                <a:spcPts val="140"/>
              </a:spcBef>
            </a:pPr>
            <a:r>
              <a:rPr lang="en-US" b="1" spc="-5" dirty="0">
                <a:latin typeface="Times New Roman" panose="02020603050405020304" pitchFamily="18" charset="0"/>
                <a:cs typeface="Times New Roman" panose="02020603050405020304" pitchFamily="18" charset="0"/>
              </a:rPr>
              <a:t>Librarian:</a:t>
            </a:r>
            <a:endParaRPr lang="en-US" b="1" dirty="0">
              <a:latin typeface="Times New Roman" panose="02020603050405020304" pitchFamily="18" charset="0"/>
              <a:cs typeface="Times New Roman" panose="02020603050405020304" pitchFamily="18" charset="0"/>
            </a:endParaRPr>
          </a:p>
          <a:p>
            <a:pPr marL="12700" algn="just">
              <a:lnSpc>
                <a:spcPts val="2050"/>
              </a:lnSpc>
            </a:pPr>
            <a:r>
              <a:rPr lang="en-US" spc="-15" dirty="0">
                <a:latin typeface="Times New Roman" panose="02020603050405020304" pitchFamily="18" charset="0"/>
                <a:cs typeface="Times New Roman" panose="02020603050405020304" pitchFamily="18" charset="0"/>
              </a:rPr>
              <a:t>State</a:t>
            </a:r>
            <a:r>
              <a:rPr lang="en-US" spc="-20" dirty="0">
                <a:latin typeface="Times New Roman" panose="02020603050405020304" pitchFamily="18" charset="0"/>
                <a:cs typeface="Times New Roman" panose="02020603050405020304" pitchFamily="18" charset="0"/>
              </a:rPr>
              <a:t> </a:t>
            </a:r>
            <a:r>
              <a:rPr lang="en-US" spc="-10" dirty="0">
                <a:latin typeface="Times New Roman" panose="02020603050405020304" pitchFamily="18" charset="0"/>
                <a:cs typeface="Times New Roman" panose="02020603050405020304" pitchFamily="18" charset="0"/>
              </a:rPr>
              <a:t>(Attributes):</a:t>
            </a:r>
            <a:r>
              <a:rPr lang="en-US" spc="-2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Name,</a:t>
            </a:r>
            <a:r>
              <a:rPr lang="en-US" spc="-5" dirty="0">
                <a:latin typeface="Times New Roman" panose="02020603050405020304" pitchFamily="18" charset="0"/>
                <a:cs typeface="Times New Roman" panose="02020603050405020304" pitchFamily="18" charset="0"/>
              </a:rPr>
              <a:t> </a:t>
            </a:r>
            <a:r>
              <a:rPr lang="en-US" spc="-10" dirty="0">
                <a:latin typeface="Times New Roman" panose="02020603050405020304" pitchFamily="18" charset="0"/>
                <a:cs typeface="Times New Roman" panose="02020603050405020304" pitchFamily="18" charset="0"/>
              </a:rPr>
              <a:t>Employee</a:t>
            </a:r>
            <a:r>
              <a:rPr lang="en-US" spc="-5" dirty="0">
                <a:latin typeface="Times New Roman" panose="02020603050405020304" pitchFamily="18" charset="0"/>
                <a:cs typeface="Times New Roman" panose="02020603050405020304" pitchFamily="18" charset="0"/>
              </a:rPr>
              <a:t> ID</a:t>
            </a:r>
            <a:endParaRPr lang="en-US" dirty="0">
              <a:latin typeface="Times New Roman" panose="02020603050405020304" pitchFamily="18" charset="0"/>
              <a:cs typeface="Times New Roman" panose="02020603050405020304" pitchFamily="18" charset="0"/>
            </a:endParaRPr>
          </a:p>
          <a:p>
            <a:pPr marL="12700">
              <a:lnSpc>
                <a:spcPts val="2050"/>
              </a:lnSpc>
            </a:pPr>
            <a:r>
              <a:rPr lang="en-US" spc="-10" dirty="0">
                <a:latin typeface="Times New Roman" panose="02020603050405020304" pitchFamily="18" charset="0"/>
                <a:cs typeface="Times New Roman" panose="02020603050405020304" pitchFamily="18" charset="0"/>
              </a:rPr>
              <a:t>Behavior</a:t>
            </a:r>
            <a:r>
              <a:rPr lang="en-US" spc="10"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(Methods):</a:t>
            </a:r>
            <a:r>
              <a:rPr lang="en-US" spc="20"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Manage</a:t>
            </a:r>
            <a:r>
              <a:rPr lang="en-US" spc="10" dirty="0">
                <a:latin typeface="Times New Roman" panose="02020603050405020304" pitchFamily="18" charset="0"/>
                <a:cs typeface="Times New Roman" panose="02020603050405020304" pitchFamily="18" charset="0"/>
              </a:rPr>
              <a:t> </a:t>
            </a:r>
            <a:r>
              <a:rPr lang="en-US" spc="-25" dirty="0">
                <a:latin typeface="Times New Roman" panose="02020603050405020304" pitchFamily="18" charset="0"/>
                <a:cs typeface="Times New Roman" panose="02020603050405020304" pitchFamily="18" charset="0"/>
              </a:rPr>
              <a:t>Inventory,</a:t>
            </a:r>
            <a:r>
              <a:rPr lang="en-US" spc="-20" dirty="0">
                <a:latin typeface="Times New Roman" panose="02020603050405020304" pitchFamily="18" charset="0"/>
                <a:cs typeface="Times New Roman" panose="02020603050405020304" pitchFamily="18" charset="0"/>
              </a:rPr>
              <a:t> </a:t>
            </a:r>
            <a:r>
              <a:rPr lang="en-US" spc="-10" dirty="0">
                <a:latin typeface="Times New Roman" panose="02020603050405020304" pitchFamily="18" charset="0"/>
                <a:cs typeface="Times New Roman" panose="02020603050405020304" pitchFamily="18" charset="0"/>
              </a:rPr>
              <a:t>Process</a:t>
            </a:r>
            <a:r>
              <a:rPr lang="en-US" spc="-5" dirty="0">
                <a:latin typeface="Times New Roman" panose="02020603050405020304" pitchFamily="18" charset="0"/>
                <a:cs typeface="Times New Roman" panose="02020603050405020304" pitchFamily="18" charset="0"/>
              </a:rPr>
              <a:t> </a:t>
            </a:r>
            <a:r>
              <a:rPr lang="en-US" spc="-10" dirty="0">
                <a:latin typeface="Times New Roman" panose="02020603050405020304" pitchFamily="18" charset="0"/>
                <a:cs typeface="Times New Roman" panose="02020603050405020304" pitchFamily="18" charset="0"/>
              </a:rPr>
              <a:t>Returns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53352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3269" y="457200"/>
            <a:ext cx="5407662" cy="690574"/>
          </a:xfrm>
          <a:prstGeom prst="rect">
            <a:avLst/>
          </a:prstGeom>
        </p:spPr>
        <p:txBody>
          <a:bodyPr vert="horz" wrap="square" lIns="0" tIns="13335" rIns="0" bIns="0" rtlCol="0">
            <a:spAutoFit/>
          </a:bodyPr>
          <a:lstStyle/>
          <a:p>
            <a:pPr marL="12700">
              <a:lnSpc>
                <a:spcPct val="100000"/>
              </a:lnSpc>
              <a:spcBef>
                <a:spcPts val="105"/>
              </a:spcBef>
            </a:pPr>
            <a:r>
              <a:rPr spc="-5" dirty="0">
                <a:solidFill>
                  <a:srgbClr val="7030A0"/>
                </a:solidFill>
                <a:latin typeface="Algerian" panose="04020705040A02060702" pitchFamily="82" charset="0"/>
                <a:cs typeface="Calibri Light"/>
              </a:rPr>
              <a:t>Package diagram</a:t>
            </a:r>
          </a:p>
        </p:txBody>
      </p:sp>
      <p:sp>
        <p:nvSpPr>
          <p:cNvPr id="3" name="object 3"/>
          <p:cNvSpPr txBox="1"/>
          <p:nvPr/>
        </p:nvSpPr>
        <p:spPr>
          <a:xfrm>
            <a:off x="685799" y="1303578"/>
            <a:ext cx="10972801" cy="4469685"/>
          </a:xfrm>
          <a:prstGeom prst="rect">
            <a:avLst/>
          </a:prstGeom>
        </p:spPr>
        <p:txBody>
          <a:bodyPr vert="horz" wrap="square" lIns="0" tIns="54610" rIns="0" bIns="0" rtlCol="0">
            <a:spAutoFit/>
          </a:bodyPr>
          <a:lstStyle/>
          <a:p>
            <a:pPr marL="469265" marR="5080" indent="-457200" algn="just">
              <a:lnSpc>
                <a:spcPct val="90000"/>
              </a:lnSpc>
              <a:spcBef>
                <a:spcPts val="430"/>
              </a:spcBef>
              <a:buClr>
                <a:srgbClr val="000000"/>
              </a:buClr>
              <a:buFont typeface="Arial" panose="020B0604020202020204" pitchFamily="34" charset="0"/>
              <a:buChar char="•"/>
              <a:tabLst>
                <a:tab pos="241935" algn="l"/>
              </a:tabLst>
            </a:pPr>
            <a:r>
              <a:rPr lang="en-US" sz="2800" dirty="0">
                <a:latin typeface="Times New Roman" panose="02020603050405020304" pitchFamily="18" charset="0"/>
                <a:cs typeface="Times New Roman" panose="02020603050405020304" pitchFamily="18" charset="0"/>
              </a:rPr>
              <a:t>A package is a collection of logically related UML elements. Packages are depicted as file folders and can  be used on any of the UML diagrams</a:t>
            </a:r>
            <a:r>
              <a:rPr lang="en-US" sz="2800" dirty="0" smtClean="0">
                <a:latin typeface="Times New Roman" panose="02020603050405020304" pitchFamily="18" charset="0"/>
                <a:cs typeface="Times New Roman" panose="02020603050405020304" pitchFamily="18" charset="0"/>
              </a:rPr>
              <a:t>.</a:t>
            </a:r>
          </a:p>
          <a:p>
            <a:pPr marL="469265" marR="5080" indent="-457200" algn="just">
              <a:lnSpc>
                <a:spcPct val="90000"/>
              </a:lnSpc>
              <a:spcBef>
                <a:spcPts val="430"/>
              </a:spcBef>
              <a:buClr>
                <a:srgbClr val="000000"/>
              </a:buClr>
              <a:buFont typeface="Arial" panose="020B0604020202020204" pitchFamily="34" charset="0"/>
              <a:buChar char="•"/>
              <a:tabLst>
                <a:tab pos="241935" algn="l"/>
              </a:tabLst>
            </a:pPr>
            <a:r>
              <a:rPr lang="en-US" sz="2800" dirty="0">
                <a:latin typeface="Times New Roman" panose="02020603050405020304" pitchFamily="18" charset="0"/>
                <a:cs typeface="Times New Roman" panose="02020603050405020304" pitchFamily="18" charset="0"/>
              </a:rPr>
              <a:t>It contains classes, interfaces, and other elements that belong to the same group.</a:t>
            </a:r>
          </a:p>
          <a:p>
            <a:pPr marL="12065" marR="5080" algn="just">
              <a:lnSpc>
                <a:spcPct val="90000"/>
              </a:lnSpc>
              <a:spcBef>
                <a:spcPts val="430"/>
              </a:spcBef>
              <a:buClr>
                <a:srgbClr val="000000"/>
              </a:buClr>
              <a:tabLst>
                <a:tab pos="241935" algn="l"/>
              </a:tabLst>
            </a:pPr>
            <a:endParaRPr lang="en-US" sz="2600" dirty="0" smtClean="0">
              <a:latin typeface="Times New Roman" panose="02020603050405020304" pitchFamily="18" charset="0"/>
              <a:cs typeface="Times New Roman" panose="02020603050405020304" pitchFamily="18" charset="0"/>
            </a:endParaRPr>
          </a:p>
          <a:p>
            <a:r>
              <a:rPr lang="en-US" sz="2600" b="1" dirty="0">
                <a:latin typeface="Times New Roman" panose="02020603050405020304" pitchFamily="18" charset="0"/>
                <a:cs typeface="Times New Roman" panose="02020603050405020304" pitchFamily="18" charset="0"/>
              </a:rPr>
              <a:t>The below is a business model in which the classes are grouped into packages:</a:t>
            </a:r>
          </a:p>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Packages appear as rectangles with small tabs at the top.</a:t>
            </a:r>
          </a:p>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The package name is on the tab or inside the rectangle.</a:t>
            </a:r>
          </a:p>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The dotted arrows are dependencies.</a:t>
            </a:r>
          </a:p>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One package depends on another if changes in the other could possibly force changes in the first</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52600" y="234176"/>
            <a:ext cx="9067800" cy="4317963"/>
          </a:xfrm>
          <a:prstGeom prst="rect">
            <a:avLst/>
          </a:prstGeom>
        </p:spPr>
      </p:pic>
      <p:sp>
        <p:nvSpPr>
          <p:cNvPr id="5" name="Rectangle 4"/>
          <p:cNvSpPr/>
          <p:nvPr/>
        </p:nvSpPr>
        <p:spPr>
          <a:xfrm>
            <a:off x="609600" y="4546563"/>
            <a:ext cx="11125200" cy="1938992"/>
          </a:xfrm>
          <a:prstGeom prst="rect">
            <a:avLst/>
          </a:prstGeom>
        </p:spPr>
        <p:txBody>
          <a:bodyPr wrap="square">
            <a:spAutoFit/>
          </a:bodyPr>
          <a:lstStyle/>
          <a:p>
            <a:pPr algn="just"/>
            <a:r>
              <a:rPr lang="en-US" sz="2400" b="1" u="sng" dirty="0">
                <a:solidFill>
                  <a:srgbClr val="C00000"/>
                </a:solidFill>
                <a:latin typeface="Times New Roman" panose="02020603050405020304" pitchFamily="18" charset="0"/>
                <a:cs typeface="Times New Roman" panose="02020603050405020304" pitchFamily="18" charset="0"/>
              </a:rPr>
              <a:t>Dependency notations in a package </a:t>
            </a:r>
            <a:r>
              <a:rPr lang="en-US" sz="2400" b="1" u="sng" dirty="0" smtClean="0">
                <a:solidFill>
                  <a:srgbClr val="C00000"/>
                </a:solidFill>
                <a:latin typeface="Times New Roman" panose="02020603050405020304" pitchFamily="18" charset="0"/>
                <a:cs typeface="Times New Roman" panose="02020603050405020304" pitchFamily="18" charset="0"/>
              </a:rPr>
              <a:t>diagram</a:t>
            </a:r>
            <a:endParaRPr lang="en-US" sz="2400" u="sng" dirty="0" smtClean="0">
              <a:solidFill>
                <a:srgbClr val="C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Package </a:t>
            </a:r>
            <a:r>
              <a:rPr lang="en-US" sz="2400" dirty="0">
                <a:latin typeface="Times New Roman" panose="02020603050405020304" pitchFamily="18" charset="0"/>
                <a:cs typeface="Times New Roman" panose="02020603050405020304" pitchFamily="18" charset="0"/>
              </a:rPr>
              <a:t>diagrams are used, in part, to depict </a:t>
            </a:r>
            <a:r>
              <a:rPr lang="en-US" sz="2400" b="1" i="1" dirty="0">
                <a:solidFill>
                  <a:srgbClr val="0070C0"/>
                </a:solidFill>
                <a:latin typeface="Times New Roman" panose="02020603050405020304" pitchFamily="18" charset="0"/>
                <a:cs typeface="Times New Roman" panose="02020603050405020304" pitchFamily="18" charset="0"/>
              </a:rPr>
              <a:t>import and access </a:t>
            </a:r>
            <a:r>
              <a:rPr lang="en-US" sz="2400" dirty="0">
                <a:latin typeface="Times New Roman" panose="02020603050405020304" pitchFamily="18" charset="0"/>
                <a:cs typeface="Times New Roman" panose="02020603050405020304" pitchFamily="18" charset="0"/>
              </a:rPr>
              <a:t>dependencies between packages, classes, components, and other named elements within your system. </a:t>
            </a:r>
            <a:endParaRPr lang="en-US" sz="24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Each </a:t>
            </a:r>
            <a:r>
              <a:rPr lang="en-US" sz="2400" dirty="0">
                <a:latin typeface="Times New Roman" panose="02020603050405020304" pitchFamily="18" charset="0"/>
                <a:cs typeface="Times New Roman" panose="02020603050405020304" pitchFamily="18" charset="0"/>
              </a:rPr>
              <a:t>dependency is rendered as a connecting line with an arrow representing the type of relationship between the two or more elements. </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11623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5334" t="22134" r="6667" b="27273"/>
          <a:stretch/>
        </p:blipFill>
        <p:spPr>
          <a:xfrm>
            <a:off x="6221634" y="1760736"/>
            <a:ext cx="5029200" cy="1287684"/>
          </a:xfr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999" t="20513" r="8667" b="26740"/>
          <a:stretch/>
        </p:blipFill>
        <p:spPr>
          <a:xfrm>
            <a:off x="533400" y="1760736"/>
            <a:ext cx="4876800" cy="1371600"/>
          </a:xfrm>
          <a:prstGeom prst="rect">
            <a:avLst/>
          </a:prstGeom>
        </p:spPr>
      </p:pic>
      <p:sp>
        <p:nvSpPr>
          <p:cNvPr id="6" name="Rectangle 5"/>
          <p:cNvSpPr/>
          <p:nvPr/>
        </p:nvSpPr>
        <p:spPr>
          <a:xfrm>
            <a:off x="685800" y="457200"/>
            <a:ext cx="4572000" cy="1200329"/>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Access</a:t>
            </a:r>
            <a:r>
              <a:rPr lang="en-US" sz="2400" dirty="0">
                <a:latin typeface="Times New Roman" panose="02020603050405020304" pitchFamily="18" charset="0"/>
                <a:cs typeface="Times New Roman" panose="02020603050405020304" pitchFamily="18" charset="0"/>
              </a:rPr>
              <a:t>: Indicates that one package requires assistance from the functions of another package</a:t>
            </a:r>
            <a:r>
              <a:rPr lang="en-US" sz="2400" dirty="0" smtClean="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
        <p:nvSpPr>
          <p:cNvPr id="7" name="Rectangle 6"/>
          <p:cNvSpPr/>
          <p:nvPr/>
        </p:nvSpPr>
        <p:spPr>
          <a:xfrm>
            <a:off x="6229350" y="449484"/>
            <a:ext cx="4895850" cy="1200329"/>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Import: </a:t>
            </a:r>
            <a:r>
              <a:rPr lang="en-US" sz="2400" dirty="0">
                <a:latin typeface="Times New Roman" panose="02020603050405020304" pitchFamily="18" charset="0"/>
                <a:cs typeface="Times New Roman" panose="02020603050405020304" pitchFamily="18" charset="0"/>
              </a:rPr>
              <a:t>Indicates that functionality has been imported from one package to another</a:t>
            </a:r>
            <a:r>
              <a:rPr lang="en-US" sz="2400" dirty="0" smtClean="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
        <p:nvSpPr>
          <p:cNvPr id="9" name="Rectangle 8"/>
          <p:cNvSpPr/>
          <p:nvPr/>
        </p:nvSpPr>
        <p:spPr>
          <a:xfrm>
            <a:off x="609600" y="3297382"/>
            <a:ext cx="10804726" cy="3231654"/>
          </a:xfrm>
          <a:prstGeom prst="rect">
            <a:avLst/>
          </a:prstGeom>
          <a:ln>
            <a:solidFill>
              <a:srgbClr val="7030A0"/>
            </a:solidFill>
          </a:ln>
        </p:spPr>
        <p:txBody>
          <a:bodyPr wrap="square">
            <a:spAutoFit/>
          </a:bodyPr>
          <a:lstStyle/>
          <a:p>
            <a:pPr algn="just"/>
            <a:r>
              <a:rPr lang="en-US" sz="2400" i="1" dirty="0" smtClean="0">
                <a:solidFill>
                  <a:srgbClr val="C00000"/>
                </a:solidFill>
                <a:latin typeface="Times New Roman" panose="02020603050405020304" pitchFamily="18" charset="0"/>
                <a:cs typeface="Times New Roman" panose="02020603050405020304" pitchFamily="18" charset="0"/>
              </a:rPr>
              <a:t>There </a:t>
            </a:r>
            <a:r>
              <a:rPr lang="en-US" sz="2400" i="1" dirty="0">
                <a:solidFill>
                  <a:srgbClr val="C00000"/>
                </a:solidFill>
                <a:latin typeface="Times New Roman" panose="02020603050405020304" pitchFamily="18" charset="0"/>
                <a:cs typeface="Times New Roman" panose="02020603050405020304" pitchFamily="18" charset="0"/>
              </a:rPr>
              <a:t>are few constraints while using package diagrams, they are as follows</a:t>
            </a:r>
            <a:r>
              <a:rPr lang="en-US" sz="2400" i="1" dirty="0" smtClean="0">
                <a:solidFill>
                  <a:srgbClr val="C00000"/>
                </a:solidFill>
                <a:latin typeface="Times New Roman" panose="02020603050405020304" pitchFamily="18" charset="0"/>
                <a:cs typeface="Times New Roman" panose="02020603050405020304" pitchFamily="18" charset="0"/>
              </a:rPr>
              <a:t>.</a:t>
            </a:r>
          </a:p>
          <a:p>
            <a:pPr marL="342900" indent="-342900" algn="just">
              <a:lnSpc>
                <a:spcPct val="150000"/>
              </a:lnSpc>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Package name should not be the same for a system, however classes inside different packages could have the same name</a:t>
            </a:r>
            <a:r>
              <a:rPr lang="en-US" sz="2400" dirty="0" smtClean="0">
                <a:latin typeface="Times New Roman" panose="02020603050405020304" pitchFamily="18" charset="0"/>
                <a:cs typeface="Times New Roman" panose="02020603050405020304" pitchFamily="18" charset="0"/>
              </a:rPr>
              <a:t>.</a:t>
            </a:r>
          </a:p>
          <a:p>
            <a:pPr marL="342900" indent="-342900" algn="just">
              <a:lnSpc>
                <a:spcPct val="150000"/>
              </a:lnSpc>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Packages can include whole diagrams, name of components alone or no components at all.</a:t>
            </a:r>
          </a:p>
          <a:p>
            <a:pPr marL="342900" indent="-342900" algn="just">
              <a:lnSpc>
                <a:spcPct val="150000"/>
              </a:lnSpc>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Fully qualified name of a package has the following syntax</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7963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838200"/>
            <a:ext cx="8382000" cy="5112715"/>
          </a:xfrm>
          <a:prstGeom prst="rect">
            <a:avLst/>
          </a:prstGeom>
          <a:ln>
            <a:solidFill>
              <a:schemeClr val="tx1">
                <a:lumMod val="95000"/>
                <a:lumOff val="5000"/>
              </a:schemeClr>
            </a:solidFill>
          </a:ln>
        </p:spPr>
      </p:pic>
    </p:spTree>
    <p:extLst>
      <p:ext uri="{BB962C8B-B14F-4D97-AF65-F5344CB8AC3E}">
        <p14:creationId xmlns:p14="http://schemas.microsoft.com/office/powerpoint/2010/main" val="14856335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000" y="914400"/>
            <a:ext cx="3551115" cy="690574"/>
          </a:xfrm>
          <a:prstGeom prst="rect">
            <a:avLst/>
          </a:prstGeom>
        </p:spPr>
        <p:txBody>
          <a:bodyPr vert="horz" wrap="square" lIns="0" tIns="13335" rIns="0" bIns="0" rtlCol="0">
            <a:spAutoFit/>
          </a:bodyPr>
          <a:lstStyle/>
          <a:p>
            <a:pPr marL="12700">
              <a:lnSpc>
                <a:spcPct val="100000"/>
              </a:lnSpc>
              <a:spcBef>
                <a:spcPts val="105"/>
              </a:spcBef>
            </a:pPr>
            <a:r>
              <a:rPr sz="4400" b="1" spc="-40" dirty="0">
                <a:solidFill>
                  <a:srgbClr val="C00000"/>
                </a:solidFill>
                <a:latin typeface="Times New Roman" panose="02020603050405020304" pitchFamily="18" charset="0"/>
                <a:cs typeface="Times New Roman" panose="02020603050405020304" pitchFamily="18" charset="0"/>
              </a:rPr>
              <a:t>Syllabus</a:t>
            </a:r>
            <a:endParaRPr sz="4400" b="1" dirty="0">
              <a:solidFill>
                <a:srgbClr val="C00000"/>
              </a:solidFill>
              <a:latin typeface="Times New Roman" panose="02020603050405020304" pitchFamily="18" charset="0"/>
              <a:cs typeface="Times New Roman" panose="02020603050405020304" pitchFamily="18" charset="0"/>
            </a:endParaRPr>
          </a:p>
        </p:txBody>
      </p:sp>
      <p:sp>
        <p:nvSpPr>
          <p:cNvPr id="3" name="object 3"/>
          <p:cNvSpPr txBox="1"/>
          <p:nvPr/>
        </p:nvSpPr>
        <p:spPr>
          <a:xfrm>
            <a:off x="1219200" y="2362200"/>
            <a:ext cx="9930125" cy="3114955"/>
          </a:xfrm>
          <a:prstGeom prst="rect">
            <a:avLst/>
          </a:prstGeom>
        </p:spPr>
        <p:txBody>
          <a:bodyPr vert="horz" wrap="square" lIns="0" tIns="97790" rIns="0" bIns="0" rtlCol="0">
            <a:spAutoFit/>
          </a:bodyPr>
          <a:lstStyle/>
          <a:p>
            <a:pPr marL="12700">
              <a:lnSpc>
                <a:spcPct val="100000"/>
              </a:lnSpc>
              <a:spcBef>
                <a:spcPts val="770"/>
              </a:spcBef>
            </a:pPr>
            <a:r>
              <a:rPr sz="2800" b="1" spc="-5" dirty="0">
                <a:latin typeface="Times New Roman" panose="02020603050405020304" pitchFamily="18" charset="0"/>
                <a:cs typeface="Times New Roman" panose="02020603050405020304" pitchFamily="18" charset="0"/>
              </a:rPr>
              <a:t>Unit</a:t>
            </a:r>
            <a:r>
              <a:rPr sz="2800" b="1" spc="-25" dirty="0">
                <a:latin typeface="Times New Roman" panose="02020603050405020304" pitchFamily="18" charset="0"/>
                <a:cs typeface="Times New Roman" panose="02020603050405020304" pitchFamily="18" charset="0"/>
              </a:rPr>
              <a:t> </a:t>
            </a:r>
            <a:r>
              <a:rPr sz="2800" b="1" spc="-5" dirty="0">
                <a:latin typeface="Times New Roman" panose="02020603050405020304" pitchFamily="18" charset="0"/>
                <a:cs typeface="Times New Roman" panose="02020603050405020304" pitchFamily="18" charset="0"/>
              </a:rPr>
              <a:t>1:</a:t>
            </a:r>
            <a:endParaRPr sz="28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Structured to Object Oriented Approach by Examples - Object Oriented languages - Properties of Object Oriented system – UML and Object Oriented Software Development - Use case diagrams and documents as a functional model - Identifying Objects and classes - Representation of Objects and its state by Object Diagram - Simple Class using class diagram – Encapsulation - Data Hiding - Reading and Writing Objects - Class Level and Instance Level Attributes and Methods- JIVE environment for debugging.</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981200" y="791808"/>
            <a:ext cx="8077200" cy="5729553"/>
          </a:xfrm>
          <a:prstGeom prst="rect">
            <a:avLst/>
          </a:prstGeom>
          <a:ln>
            <a:solidFill>
              <a:schemeClr val="tx1">
                <a:lumMod val="95000"/>
                <a:lumOff val="5000"/>
              </a:schemeClr>
            </a:solidFill>
          </a:ln>
        </p:spPr>
      </p:pic>
      <p:sp>
        <p:nvSpPr>
          <p:cNvPr id="6" name="TextBox 5"/>
          <p:cNvSpPr txBox="1"/>
          <p:nvPr/>
        </p:nvSpPr>
        <p:spPr>
          <a:xfrm>
            <a:off x="4419600" y="304800"/>
            <a:ext cx="2667000" cy="461665"/>
          </a:xfrm>
          <a:prstGeom prst="rect">
            <a:avLst/>
          </a:prstGeom>
          <a:noFill/>
        </p:spPr>
        <p:txBody>
          <a:bodyPr wrap="square" rtlCol="0">
            <a:spAutoFit/>
          </a:bodyPr>
          <a:lstStyle/>
          <a:p>
            <a:r>
              <a:rPr lang="en-US" sz="2400" b="1" u="sng" dirty="0" smtClean="0">
                <a:latin typeface="Times New Roman" panose="02020603050405020304" pitchFamily="18" charset="0"/>
                <a:cs typeface="Times New Roman" panose="02020603050405020304" pitchFamily="18" charset="0"/>
              </a:rPr>
              <a:t>Package Diagram</a:t>
            </a:r>
            <a:endParaRPr lang="en-IN"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70034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613004"/>
            <a:ext cx="9982201" cy="690574"/>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C00000"/>
                </a:solidFill>
                <a:latin typeface="Algerian" panose="04020705040A02060702" pitchFamily="82" charset="0"/>
                <a:cs typeface="Calibri Light"/>
              </a:rPr>
              <a:t>Behavioral</a:t>
            </a:r>
            <a:r>
              <a:rPr lang="en-US" spc="-5" dirty="0">
                <a:solidFill>
                  <a:srgbClr val="7030A0"/>
                </a:solidFill>
                <a:latin typeface="Algerian" panose="04020705040A02060702" pitchFamily="82" charset="0"/>
                <a:cs typeface="Calibri Light"/>
              </a:rPr>
              <a:t> - </a:t>
            </a:r>
            <a:r>
              <a:rPr spc="-5" dirty="0">
                <a:solidFill>
                  <a:srgbClr val="7030A0"/>
                </a:solidFill>
                <a:latin typeface="Algerian" panose="04020705040A02060702" pitchFamily="82" charset="0"/>
                <a:cs typeface="Calibri Light"/>
              </a:rPr>
              <a:t>Activity diagram</a:t>
            </a:r>
          </a:p>
        </p:txBody>
      </p:sp>
      <p:sp>
        <p:nvSpPr>
          <p:cNvPr id="3" name="object 3"/>
          <p:cNvSpPr txBox="1"/>
          <p:nvPr/>
        </p:nvSpPr>
        <p:spPr>
          <a:xfrm>
            <a:off x="838200" y="1303578"/>
            <a:ext cx="10591800" cy="4979568"/>
          </a:xfrm>
          <a:prstGeom prst="rect">
            <a:avLst/>
          </a:prstGeom>
        </p:spPr>
        <p:txBody>
          <a:bodyPr vert="horz" wrap="square" lIns="0" tIns="54610" rIns="0" bIns="0" rtlCol="0">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Activity diagrams help people on the </a:t>
            </a:r>
            <a:r>
              <a:rPr lang="en-US" sz="2400" b="1" dirty="0">
                <a:latin typeface="Times New Roman" panose="02020603050405020304" pitchFamily="18" charset="0"/>
                <a:cs typeface="Times New Roman" panose="02020603050405020304" pitchFamily="18" charset="0"/>
              </a:rPr>
              <a:t>business and development </a:t>
            </a:r>
            <a:r>
              <a:rPr lang="en-US" sz="2400" dirty="0">
                <a:latin typeface="Times New Roman" panose="02020603050405020304" pitchFamily="18" charset="0"/>
                <a:cs typeface="Times New Roman" panose="02020603050405020304" pitchFamily="18" charset="0"/>
              </a:rPr>
              <a:t>sides of an organization </a:t>
            </a:r>
            <a:r>
              <a:rPr lang="en-US" sz="2400" dirty="0" smtClean="0">
                <a:latin typeface="Times New Roman" panose="02020603050405020304" pitchFamily="18" charset="0"/>
                <a:cs typeface="Times New Roman" panose="02020603050405020304" pitchFamily="18" charset="0"/>
              </a:rPr>
              <a:t>to </a:t>
            </a:r>
            <a:r>
              <a:rPr lang="en-US" sz="2400" dirty="0">
                <a:latin typeface="Times New Roman" panose="02020603050405020304" pitchFamily="18" charset="0"/>
                <a:cs typeface="Times New Roman" panose="02020603050405020304" pitchFamily="18" charset="0"/>
              </a:rPr>
              <a:t>understand the same process and behavior.</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It represent </a:t>
            </a:r>
            <a:r>
              <a:rPr lang="en-US" sz="2400" dirty="0">
                <a:latin typeface="Times New Roman" panose="02020603050405020304" pitchFamily="18" charset="0"/>
                <a:cs typeface="Times New Roman" panose="02020603050405020304" pitchFamily="18" charset="0"/>
              </a:rPr>
              <a:t>the flow from one activity to another activity. </a:t>
            </a: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activity can be described as an </a:t>
            </a:r>
            <a:r>
              <a:rPr lang="en-US" sz="2400" b="1" dirty="0">
                <a:latin typeface="Times New Roman" panose="02020603050405020304" pitchFamily="18" charset="0"/>
                <a:cs typeface="Times New Roman" panose="02020603050405020304" pitchFamily="18" charset="0"/>
              </a:rPr>
              <a:t>operation</a:t>
            </a:r>
            <a:r>
              <a:rPr lang="en-US" sz="2400" dirty="0">
                <a:latin typeface="Times New Roman" panose="02020603050405020304" pitchFamily="18" charset="0"/>
                <a:cs typeface="Times New Roman" panose="02020603050405020304" pitchFamily="18" charset="0"/>
              </a:rPr>
              <a:t> of the system.</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flow </a:t>
            </a:r>
            <a:r>
              <a:rPr lang="en-US" sz="2400" dirty="0" smtClean="0">
                <a:latin typeface="Times New Roman" panose="02020603050405020304" pitchFamily="18" charset="0"/>
                <a:cs typeface="Times New Roman" panose="02020603050405020304" pitchFamily="18" charset="0"/>
              </a:rPr>
              <a:t>of an activity can </a:t>
            </a:r>
            <a:r>
              <a:rPr lang="en-US" sz="2400" dirty="0">
                <a:latin typeface="Times New Roman" panose="02020603050405020304" pitchFamily="18" charset="0"/>
                <a:cs typeface="Times New Roman" panose="02020603050405020304" pitchFamily="18" charset="0"/>
              </a:rPr>
              <a:t>be parallel, branched and </a:t>
            </a:r>
            <a:r>
              <a:rPr lang="en-US" sz="2400" dirty="0" smtClean="0">
                <a:latin typeface="Times New Roman" panose="02020603050405020304" pitchFamily="18" charset="0"/>
                <a:cs typeface="Times New Roman" panose="02020603050405020304" pitchFamily="18" charset="0"/>
              </a:rPr>
              <a:t>concurrent.</a:t>
            </a: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Activity </a:t>
            </a:r>
            <a:r>
              <a:rPr lang="en-US" sz="2400" dirty="0">
                <a:latin typeface="Times New Roman" panose="02020603050405020304" pitchFamily="18" charset="0"/>
                <a:cs typeface="Times New Roman" panose="02020603050405020304" pitchFamily="18" charset="0"/>
              </a:rPr>
              <a:t>diagrams deal with all type of flow control by using different elements such as fork, join, </a:t>
            </a:r>
            <a:r>
              <a:rPr lang="en-US" sz="2400" dirty="0" smtClean="0">
                <a:latin typeface="Times New Roman" panose="02020603050405020304" pitchFamily="18" charset="0"/>
                <a:cs typeface="Times New Roman" panose="02020603050405020304" pitchFamily="18" charset="0"/>
              </a:rPr>
              <a:t>etc.</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main purpose is to capture the dynamic behavior of the system</a:t>
            </a:r>
            <a:r>
              <a:rPr lang="en-US" sz="2400" dirty="0" smtClean="0">
                <a:latin typeface="Times New Roman" panose="02020603050405020304" pitchFamily="18" charset="0"/>
                <a:cs typeface="Times New Roman" panose="02020603050405020304" pitchFamily="18" charset="0"/>
              </a:rPr>
              <a:t>.</a:t>
            </a:r>
          </a:p>
          <a:p>
            <a:pPr algn="just"/>
            <a:endParaRPr lang="en-US" sz="800" dirty="0" smtClean="0">
              <a:latin typeface="Times New Roman" panose="02020603050405020304" pitchFamily="18" charset="0"/>
              <a:cs typeface="Times New Roman" panose="02020603050405020304" pitchFamily="18" charset="0"/>
            </a:endParaRPr>
          </a:p>
          <a:p>
            <a:r>
              <a:rPr lang="en-US" sz="2400" b="1" i="1" dirty="0">
                <a:solidFill>
                  <a:srgbClr val="0070C0"/>
                </a:solidFill>
                <a:latin typeface="Times New Roman" panose="02020603050405020304" pitchFamily="18" charset="0"/>
                <a:cs typeface="Times New Roman" panose="02020603050405020304" pitchFamily="18" charset="0"/>
              </a:rPr>
              <a:t>The diagram is drawn with the four main </a:t>
            </a:r>
            <a:r>
              <a:rPr lang="en-US" sz="2400" b="1" i="1" dirty="0" smtClean="0">
                <a:solidFill>
                  <a:srgbClr val="0070C0"/>
                </a:solidFill>
                <a:latin typeface="Times New Roman" panose="02020603050405020304" pitchFamily="18" charset="0"/>
                <a:cs typeface="Times New Roman" panose="02020603050405020304" pitchFamily="18" charset="0"/>
              </a:rPr>
              <a:t>activities of order management system −</a:t>
            </a:r>
            <a:endParaRPr lang="en-US" sz="2400" b="1" i="1" dirty="0">
              <a:solidFill>
                <a:srgbClr val="0070C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Send order by the customer</a:t>
            </a:r>
          </a:p>
          <a:p>
            <a:pPr marL="285750"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Receipt of the order</a:t>
            </a:r>
          </a:p>
          <a:p>
            <a:pPr marL="285750"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Confirm the order</a:t>
            </a:r>
          </a:p>
          <a:p>
            <a:pPr marL="285750"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Dispatch the </a:t>
            </a:r>
            <a:r>
              <a:rPr lang="en-US" sz="2400" dirty="0" smtClean="0">
                <a:latin typeface="Times New Roman" panose="02020603050405020304" pitchFamily="18" charset="0"/>
                <a:cs typeface="Times New Roman" panose="02020603050405020304" pitchFamily="18" charset="0"/>
              </a:rPr>
              <a:t>order</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48630"/>
          <a:stretch/>
        </p:blipFill>
        <p:spPr>
          <a:xfrm>
            <a:off x="1133707" y="457200"/>
            <a:ext cx="4724400" cy="4954429"/>
          </a:xfrm>
          <a:prstGeom prst="rect">
            <a:avLst/>
          </a:prstGeom>
        </p:spPr>
      </p:pic>
      <p:pic>
        <p:nvPicPr>
          <p:cNvPr id="6" name="Picture 5"/>
          <p:cNvPicPr>
            <a:picLocks noChangeAspect="1"/>
          </p:cNvPicPr>
          <p:nvPr/>
        </p:nvPicPr>
        <p:blipFill rotWithShape="1">
          <a:blip r:embed="rId3"/>
          <a:srcRect t="51195"/>
          <a:stretch/>
        </p:blipFill>
        <p:spPr>
          <a:xfrm>
            <a:off x="6477000" y="841916"/>
            <a:ext cx="4894139" cy="4724400"/>
          </a:xfrm>
          <a:prstGeom prst="rect">
            <a:avLst/>
          </a:prstGeom>
        </p:spPr>
      </p:pic>
      <p:pic>
        <p:nvPicPr>
          <p:cNvPr id="7" name="Picture 6"/>
          <p:cNvPicPr>
            <a:picLocks noChangeAspect="1"/>
          </p:cNvPicPr>
          <p:nvPr/>
        </p:nvPicPr>
        <p:blipFill rotWithShape="1">
          <a:blip r:embed="rId4"/>
          <a:srcRect t="18168"/>
          <a:stretch/>
        </p:blipFill>
        <p:spPr>
          <a:xfrm>
            <a:off x="6705600" y="5566316"/>
            <a:ext cx="4322910" cy="1102113"/>
          </a:xfrm>
          <a:prstGeom prst="rect">
            <a:avLst/>
          </a:prstGeom>
        </p:spPr>
      </p:pic>
      <p:pic>
        <p:nvPicPr>
          <p:cNvPr id="8" name="Picture 7"/>
          <p:cNvPicPr>
            <a:picLocks noChangeAspect="1"/>
          </p:cNvPicPr>
          <p:nvPr/>
        </p:nvPicPr>
        <p:blipFill>
          <a:blip r:embed="rId5"/>
          <a:stretch>
            <a:fillRect/>
          </a:stretch>
        </p:blipFill>
        <p:spPr>
          <a:xfrm>
            <a:off x="1133707" y="5586760"/>
            <a:ext cx="4572000" cy="986883"/>
          </a:xfrm>
          <a:prstGeom prst="rect">
            <a:avLst/>
          </a:prstGeom>
        </p:spPr>
      </p:pic>
      <p:pic>
        <p:nvPicPr>
          <p:cNvPr id="9" name="Picture 8"/>
          <p:cNvPicPr>
            <a:picLocks noChangeAspect="1"/>
          </p:cNvPicPr>
          <p:nvPr/>
        </p:nvPicPr>
        <p:blipFill>
          <a:blip r:embed="rId6"/>
          <a:stretch>
            <a:fillRect/>
          </a:stretch>
        </p:blipFill>
        <p:spPr>
          <a:xfrm>
            <a:off x="6476999" y="274304"/>
            <a:ext cx="4894139" cy="567612"/>
          </a:xfrm>
          <a:prstGeom prst="rect">
            <a:avLst/>
          </a:prstGeom>
        </p:spPr>
      </p:pic>
    </p:spTree>
    <p:extLst>
      <p:ext uri="{BB962C8B-B14F-4D97-AF65-F5344CB8AC3E}">
        <p14:creationId xmlns:p14="http://schemas.microsoft.com/office/powerpoint/2010/main" val="35615169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4373" y="457200"/>
            <a:ext cx="3640454" cy="629018"/>
          </a:xfrm>
          <a:prstGeom prst="rect">
            <a:avLst/>
          </a:prstGeom>
        </p:spPr>
        <p:txBody>
          <a:bodyPr vert="horz" wrap="square" lIns="0" tIns="13335" rIns="0" bIns="0" rtlCol="0">
            <a:spAutoFit/>
          </a:bodyPr>
          <a:lstStyle/>
          <a:p>
            <a:pPr marL="12700">
              <a:lnSpc>
                <a:spcPct val="100000"/>
              </a:lnSpc>
              <a:spcBef>
                <a:spcPts val="105"/>
              </a:spcBef>
            </a:pPr>
            <a:r>
              <a:rPr sz="4000" spc="-5" dirty="0">
                <a:latin typeface="Times New Roman" panose="02020603050405020304" pitchFamily="18" charset="0"/>
                <a:cs typeface="Times New Roman" panose="02020603050405020304" pitchFamily="18" charset="0"/>
              </a:rPr>
              <a:t>Activity</a:t>
            </a:r>
            <a:r>
              <a:rPr sz="4000" spc="-60" dirty="0">
                <a:latin typeface="Times New Roman" panose="02020603050405020304" pitchFamily="18" charset="0"/>
                <a:cs typeface="Times New Roman" panose="02020603050405020304" pitchFamily="18" charset="0"/>
              </a:rPr>
              <a:t> </a:t>
            </a:r>
            <a:r>
              <a:rPr sz="4000" spc="-10" dirty="0">
                <a:latin typeface="Times New Roman" panose="02020603050405020304" pitchFamily="18" charset="0"/>
                <a:cs typeface="Times New Roman" panose="02020603050405020304" pitchFamily="18" charset="0"/>
              </a:rPr>
              <a:t>diagram</a:t>
            </a:r>
            <a:endParaRPr sz="4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283960"/>
            <a:ext cx="6934200" cy="5085080"/>
          </a:xfrm>
          <a:prstGeom prst="rect">
            <a:avLst/>
          </a:prstGeom>
          <a:effectLst>
            <a:glow rad="63500">
              <a:schemeClr val="accent5">
                <a:satMod val="175000"/>
                <a:alpha val="40000"/>
              </a:schemeClr>
            </a:glow>
          </a:effectLst>
        </p:spPr>
      </p:pic>
      <p:sp>
        <p:nvSpPr>
          <p:cNvPr id="5" name="Rectangle 4"/>
          <p:cNvSpPr/>
          <p:nvPr/>
        </p:nvSpPr>
        <p:spPr>
          <a:xfrm>
            <a:off x="381000" y="1487398"/>
            <a:ext cx="4267200" cy="2339102"/>
          </a:xfrm>
          <a:prstGeom prst="rect">
            <a:avLst/>
          </a:prstGeom>
        </p:spPr>
        <p:txBody>
          <a:bodyPr wrap="square">
            <a:spAutoFit/>
          </a:bodyPr>
          <a:lstStyle/>
          <a:p>
            <a:r>
              <a:rPr lang="en-US" sz="2000" b="1" i="1" dirty="0" smtClean="0">
                <a:solidFill>
                  <a:srgbClr val="C00000"/>
                </a:solidFill>
                <a:latin typeface="Times New Roman" panose="02020603050405020304" pitchFamily="18" charset="0"/>
                <a:cs typeface="Times New Roman" panose="02020603050405020304" pitchFamily="18" charset="0"/>
              </a:rPr>
              <a:t>Activity </a:t>
            </a:r>
            <a:r>
              <a:rPr lang="en-US" sz="2000" b="1" i="1" dirty="0">
                <a:solidFill>
                  <a:srgbClr val="C00000"/>
                </a:solidFill>
                <a:latin typeface="Times New Roman" panose="02020603050405020304" pitchFamily="18" charset="0"/>
                <a:cs typeface="Times New Roman" panose="02020603050405020304" pitchFamily="18" charset="0"/>
              </a:rPr>
              <a:t>diagram can be used for </a:t>
            </a:r>
            <a:r>
              <a:rPr lang="en-US" sz="2000" b="1" i="1" dirty="0" smtClean="0">
                <a:solidFill>
                  <a:srgbClr val="C00000"/>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Modeling work flow by using activities.</a:t>
            </a: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Modeling business requirements.</a:t>
            </a: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High level understanding of the system's functionalities.</a:t>
            </a: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Investigating business requirements at a later stage</a:t>
            </a:r>
            <a:r>
              <a:rPr lang="en-US" dirty="0"/>
              <a:t>.</a:t>
            </a:r>
          </a:p>
          <a:p>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228600"/>
            <a:ext cx="6191250" cy="6334125"/>
          </a:xfrm>
          <a:prstGeom prst="rect">
            <a:avLst/>
          </a:prstGeom>
        </p:spPr>
      </p:pic>
      <p:sp>
        <p:nvSpPr>
          <p:cNvPr id="4" name="Rectangle 3"/>
          <p:cNvSpPr/>
          <p:nvPr/>
        </p:nvSpPr>
        <p:spPr>
          <a:xfrm>
            <a:off x="685800" y="533400"/>
            <a:ext cx="5257800" cy="2308324"/>
          </a:xfrm>
          <a:prstGeom prst="rect">
            <a:avLst/>
          </a:prstGeom>
          <a:ln>
            <a:solidFill>
              <a:schemeClr val="accent4">
                <a:lumMod val="75000"/>
              </a:schemeClr>
            </a:solidFill>
          </a:ln>
        </p:spPr>
        <p:txBody>
          <a:bodyPr wrap="square">
            <a:spAutoFit/>
          </a:bodyPr>
          <a:lstStyle/>
          <a:p>
            <a:pPr algn="just"/>
            <a:r>
              <a:rPr lang="en-US" sz="2400" i="1" dirty="0">
                <a:solidFill>
                  <a:schemeClr val="accent5">
                    <a:lumMod val="75000"/>
                  </a:schemeClr>
                </a:solidFill>
                <a:latin typeface="Times New Roman" panose="02020603050405020304" pitchFamily="18" charset="0"/>
                <a:cs typeface="Times New Roman" panose="02020603050405020304" pitchFamily="18" charset="0"/>
              </a:rPr>
              <a:t>This diagram shows the process of either </a:t>
            </a:r>
            <a:r>
              <a:rPr lang="en-US" sz="2400" b="1" i="1" dirty="0">
                <a:solidFill>
                  <a:schemeClr val="tx1">
                    <a:lumMod val="95000"/>
                    <a:lumOff val="5000"/>
                  </a:schemeClr>
                </a:solidFill>
                <a:latin typeface="Times New Roman" panose="02020603050405020304" pitchFamily="18" charset="0"/>
                <a:cs typeface="Times New Roman" panose="02020603050405020304" pitchFamily="18" charset="0"/>
              </a:rPr>
              <a:t>withdrawing money from or depositing money</a:t>
            </a:r>
            <a:r>
              <a:rPr lang="en-US" sz="2400" i="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i="1" dirty="0">
                <a:solidFill>
                  <a:schemeClr val="accent5">
                    <a:lumMod val="75000"/>
                  </a:schemeClr>
                </a:solidFill>
                <a:latin typeface="Times New Roman" panose="02020603050405020304" pitchFamily="18" charset="0"/>
                <a:cs typeface="Times New Roman" panose="02020603050405020304" pitchFamily="18" charset="0"/>
              </a:rPr>
              <a:t>into a bank account. An advantage of representing the workflow visually in UML is the ability to show withdrawals and deposits on </a:t>
            </a:r>
            <a:r>
              <a:rPr lang="en-US" sz="2400" b="1" i="1" dirty="0">
                <a:solidFill>
                  <a:schemeClr val="accent5">
                    <a:lumMod val="75000"/>
                  </a:schemeClr>
                </a:solidFill>
                <a:latin typeface="Times New Roman" panose="02020603050405020304" pitchFamily="18" charset="0"/>
                <a:cs typeface="Times New Roman" panose="02020603050405020304" pitchFamily="18" charset="0"/>
              </a:rPr>
              <a:t>one chart</a:t>
            </a:r>
            <a:r>
              <a:rPr lang="en-US" sz="2400" i="1" dirty="0">
                <a:solidFill>
                  <a:schemeClr val="accent5">
                    <a:lumMod val="75000"/>
                  </a:schemeClr>
                </a:solidFill>
                <a:latin typeface="Times New Roman" panose="02020603050405020304" pitchFamily="18" charset="0"/>
                <a:cs typeface="Times New Roman" panose="02020603050405020304" pitchFamily="18" charset="0"/>
              </a:rPr>
              <a:t>. </a:t>
            </a:r>
            <a:endParaRPr lang="en-IN" sz="2400" i="1" dirty="0">
              <a:solidFill>
                <a:schemeClr val="accent5">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16573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624" y="304800"/>
            <a:ext cx="7007861" cy="690574"/>
          </a:xfrm>
          <a:prstGeom prst="rect">
            <a:avLst/>
          </a:prstGeom>
        </p:spPr>
        <p:txBody>
          <a:bodyPr vert="horz" wrap="square" lIns="0" tIns="13335" rIns="0" bIns="0" rtlCol="0">
            <a:spAutoFit/>
          </a:bodyPr>
          <a:lstStyle/>
          <a:p>
            <a:pPr marL="12700">
              <a:lnSpc>
                <a:spcPct val="100000"/>
              </a:lnSpc>
              <a:spcBef>
                <a:spcPts val="105"/>
              </a:spcBef>
            </a:pPr>
            <a:r>
              <a:rPr spc="-5" dirty="0">
                <a:solidFill>
                  <a:srgbClr val="7030A0"/>
                </a:solidFill>
                <a:latin typeface="Algerian" panose="04020705040A02060702" pitchFamily="82" charset="0"/>
                <a:cs typeface="Calibri Light"/>
              </a:rPr>
              <a:t>State machine diagram</a:t>
            </a:r>
          </a:p>
        </p:txBody>
      </p:sp>
      <p:sp>
        <p:nvSpPr>
          <p:cNvPr id="3" name="object 3"/>
          <p:cNvSpPr txBox="1"/>
          <p:nvPr/>
        </p:nvSpPr>
        <p:spPr>
          <a:xfrm>
            <a:off x="809624" y="1143000"/>
            <a:ext cx="10925175" cy="5400196"/>
          </a:xfrm>
          <a:prstGeom prst="rect">
            <a:avLst/>
          </a:prstGeom>
        </p:spPr>
        <p:txBody>
          <a:bodyPr vert="horz" wrap="square" lIns="0" tIns="54610" rIns="0" bIns="0" rtlCol="0">
            <a:spAutoFit/>
          </a:bodyPr>
          <a:lstStyle/>
          <a:p>
            <a:pPr marL="241300" marR="5080" indent="-229235" algn="just">
              <a:spcBef>
                <a:spcPts val="430"/>
              </a:spcBef>
              <a:buClr>
                <a:srgbClr val="000000"/>
              </a:buClr>
              <a:buFont typeface="Arial MT"/>
              <a:buChar char="•"/>
              <a:tabLst>
                <a:tab pos="241935" algn="l"/>
              </a:tabLst>
            </a:pPr>
            <a:r>
              <a:rPr sz="2400" dirty="0" smtClean="0">
                <a:latin typeface="Times New Roman" panose="02020603050405020304" pitchFamily="18" charset="0"/>
                <a:cs typeface="Times New Roman" panose="02020603050405020304" pitchFamily="18" charset="0"/>
              </a:rPr>
              <a:t>State </a:t>
            </a:r>
            <a:r>
              <a:rPr sz="2400" dirty="0">
                <a:latin typeface="Times New Roman" panose="02020603050405020304" pitchFamily="18" charset="0"/>
                <a:cs typeface="Times New Roman" panose="02020603050405020304" pitchFamily="18" charset="0"/>
              </a:rPr>
              <a:t>machine diagrams can show the </a:t>
            </a:r>
            <a:r>
              <a:rPr sz="2400" b="1" i="1" dirty="0">
                <a:solidFill>
                  <a:srgbClr val="00B050"/>
                </a:solidFill>
                <a:latin typeface="Times New Roman" panose="02020603050405020304" pitchFamily="18" charset="0"/>
                <a:cs typeface="Times New Roman" panose="02020603050405020304" pitchFamily="18" charset="0"/>
              </a:rPr>
              <a:t>different states of </a:t>
            </a:r>
            <a:r>
              <a:rPr sz="2400" b="1" i="1" dirty="0" smtClean="0">
                <a:solidFill>
                  <a:srgbClr val="00B050"/>
                </a:solidFill>
                <a:latin typeface="Times New Roman" panose="02020603050405020304" pitchFamily="18" charset="0"/>
                <a:cs typeface="Times New Roman" panose="02020603050405020304" pitchFamily="18" charset="0"/>
              </a:rPr>
              <a:t>an </a:t>
            </a:r>
            <a:r>
              <a:rPr lang="en-US" sz="2400" b="1" i="1" dirty="0" smtClean="0">
                <a:solidFill>
                  <a:srgbClr val="00B050"/>
                </a:solidFill>
                <a:latin typeface="Times New Roman" panose="02020603050405020304" pitchFamily="18" charset="0"/>
                <a:cs typeface="Times New Roman" panose="02020603050405020304" pitchFamily="18" charset="0"/>
              </a:rPr>
              <a:t>object</a:t>
            </a:r>
            <a:r>
              <a:rPr sz="2400" b="1" i="1" dirty="0" smtClean="0">
                <a:solidFill>
                  <a:srgbClr val="00B050"/>
                </a:solidFill>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also how an </a:t>
            </a:r>
            <a:r>
              <a:rPr lang="en-US" sz="2400" dirty="0" smtClean="0">
                <a:latin typeface="Times New Roman" panose="02020603050405020304" pitchFamily="18" charset="0"/>
                <a:cs typeface="Times New Roman" panose="02020603050405020304" pitchFamily="18" charset="0"/>
              </a:rPr>
              <a:t>object</a:t>
            </a:r>
            <a:r>
              <a:rPr sz="2400" dirty="0" smtClean="0">
                <a:latin typeface="Times New Roman" panose="02020603050405020304" pitchFamily="18" charset="0"/>
                <a:cs typeface="Times New Roman" panose="02020603050405020304" pitchFamily="18" charset="0"/>
              </a:rPr>
              <a:t> </a:t>
            </a:r>
            <a:r>
              <a:rPr sz="2400" b="1" i="1" dirty="0">
                <a:solidFill>
                  <a:schemeClr val="accent2">
                    <a:lumMod val="75000"/>
                  </a:schemeClr>
                </a:solidFill>
                <a:latin typeface="Times New Roman" panose="02020603050405020304" pitchFamily="18" charset="0"/>
                <a:cs typeface="Times New Roman" panose="02020603050405020304" pitchFamily="18" charset="0"/>
              </a:rPr>
              <a:t>responds to various events </a:t>
            </a:r>
            <a:r>
              <a:rPr sz="2400" dirty="0">
                <a:latin typeface="Times New Roman" panose="02020603050405020304" pitchFamily="18" charset="0"/>
                <a:cs typeface="Times New Roman" panose="02020603050405020304" pitchFamily="18" charset="0"/>
              </a:rPr>
              <a:t>by changing from </a:t>
            </a:r>
            <a:r>
              <a:rPr sz="2400" dirty="0" smtClean="0">
                <a:latin typeface="Times New Roman" panose="02020603050405020304" pitchFamily="18" charset="0"/>
                <a:cs typeface="Times New Roman" panose="02020603050405020304" pitchFamily="18" charset="0"/>
              </a:rPr>
              <a:t>one </a:t>
            </a:r>
            <a:r>
              <a:rPr sz="2400" dirty="0">
                <a:latin typeface="Times New Roman" panose="02020603050405020304" pitchFamily="18" charset="0"/>
                <a:cs typeface="Times New Roman" panose="02020603050405020304" pitchFamily="18" charset="0"/>
              </a:rPr>
              <a:t>state to another. </a:t>
            </a:r>
            <a:endParaRPr lang="en-US" sz="2400" dirty="0" smtClean="0">
              <a:latin typeface="Times New Roman" panose="02020603050405020304" pitchFamily="18" charset="0"/>
              <a:cs typeface="Times New Roman" panose="02020603050405020304" pitchFamily="18" charset="0"/>
            </a:endParaRPr>
          </a:p>
          <a:p>
            <a:pPr marL="241300" marR="5080" indent="-229235" algn="just">
              <a:spcBef>
                <a:spcPts val="430"/>
              </a:spcBef>
              <a:buClr>
                <a:srgbClr val="000000"/>
              </a:buClr>
              <a:buFont typeface="Arial MT"/>
              <a:buChar char="•"/>
              <a:tabLst>
                <a:tab pos="241935" algn="l"/>
              </a:tabLst>
            </a:pPr>
            <a:r>
              <a:rPr lang="en-US" sz="2400" dirty="0">
                <a:latin typeface="Times New Roman" panose="02020603050405020304" pitchFamily="18" charset="0"/>
                <a:cs typeface="Times New Roman" panose="02020603050405020304" pitchFamily="18" charset="0"/>
              </a:rPr>
              <a:t>They define different states of an object during its lifetime and these states are changed by events.</a:t>
            </a:r>
          </a:p>
          <a:p>
            <a:pPr marL="241300" marR="5080" indent="-229235" algn="just">
              <a:spcBef>
                <a:spcPts val="430"/>
              </a:spcBef>
              <a:buClr>
                <a:srgbClr val="000000"/>
              </a:buClr>
              <a:buFont typeface="Arial MT"/>
              <a:buChar char="•"/>
              <a:tabLst>
                <a:tab pos="241935" algn="l"/>
              </a:tabLst>
            </a:pPr>
            <a:r>
              <a:rPr lang="en-US" sz="2400" dirty="0" smtClean="0">
                <a:latin typeface="Times New Roman" panose="02020603050405020304" pitchFamily="18" charset="0"/>
                <a:cs typeface="Times New Roman" panose="02020603050405020304" pitchFamily="18" charset="0"/>
              </a:rPr>
              <a:t>States </a:t>
            </a:r>
            <a:r>
              <a:rPr lang="en-US" sz="2400" dirty="0">
                <a:latin typeface="Times New Roman" panose="02020603050405020304" pitchFamily="18" charset="0"/>
                <a:cs typeface="Times New Roman" panose="02020603050405020304" pitchFamily="18" charset="0"/>
              </a:rPr>
              <a:t>are defined as a </a:t>
            </a:r>
            <a:r>
              <a:rPr lang="en-US" sz="2400" b="1" i="1" dirty="0">
                <a:solidFill>
                  <a:schemeClr val="accent4">
                    <a:lumMod val="50000"/>
                  </a:schemeClr>
                </a:solidFill>
                <a:latin typeface="Times New Roman" panose="02020603050405020304" pitchFamily="18" charset="0"/>
                <a:cs typeface="Times New Roman" panose="02020603050405020304" pitchFamily="18" charset="0"/>
              </a:rPr>
              <a:t>condition in which an object exists </a:t>
            </a:r>
            <a:r>
              <a:rPr lang="en-US" sz="2400" dirty="0">
                <a:latin typeface="Times New Roman" panose="02020603050405020304" pitchFamily="18" charset="0"/>
                <a:cs typeface="Times New Roman" panose="02020603050405020304" pitchFamily="18" charset="0"/>
              </a:rPr>
              <a:t>and it changes when some event is triggered. </a:t>
            </a:r>
            <a:endParaRPr lang="en-US" sz="2400" b="1" i="1" u="sng" dirty="0" smtClean="0">
              <a:solidFill>
                <a:srgbClr val="0070C0"/>
              </a:solidFill>
              <a:latin typeface="Times New Roman" panose="02020603050405020304" pitchFamily="18" charset="0"/>
              <a:cs typeface="Times New Roman" panose="02020603050405020304" pitchFamily="18" charset="0"/>
            </a:endParaRPr>
          </a:p>
          <a:p>
            <a:pPr marL="12065" marR="5080" algn="just">
              <a:spcBef>
                <a:spcPts val="430"/>
              </a:spcBef>
              <a:buClr>
                <a:srgbClr val="000000"/>
              </a:buClr>
              <a:tabLst>
                <a:tab pos="241935" algn="l"/>
              </a:tabLst>
            </a:pPr>
            <a:r>
              <a:rPr lang="en-US" sz="2400" b="1" i="1" u="sng" dirty="0" smtClean="0">
                <a:solidFill>
                  <a:srgbClr val="0070C0"/>
                </a:solidFill>
                <a:latin typeface="Times New Roman" panose="02020603050405020304" pitchFamily="18" charset="0"/>
                <a:cs typeface="Times New Roman" panose="02020603050405020304" pitchFamily="18" charset="0"/>
              </a:rPr>
              <a:t>Before </a:t>
            </a:r>
            <a:r>
              <a:rPr lang="en-US" sz="2400" b="1" i="1" u="sng" dirty="0">
                <a:solidFill>
                  <a:srgbClr val="0070C0"/>
                </a:solidFill>
                <a:latin typeface="Times New Roman" panose="02020603050405020304" pitchFamily="18" charset="0"/>
                <a:cs typeface="Times New Roman" panose="02020603050405020304" pitchFamily="18" charset="0"/>
              </a:rPr>
              <a:t>drawing a </a:t>
            </a:r>
            <a:r>
              <a:rPr lang="en-US" sz="2400" b="1" i="1" u="sng" dirty="0" smtClean="0">
                <a:solidFill>
                  <a:srgbClr val="0070C0"/>
                </a:solidFill>
                <a:latin typeface="Times New Roman" panose="02020603050405020304" pitchFamily="18" charset="0"/>
                <a:cs typeface="Times New Roman" panose="02020603050405020304" pitchFamily="18" charset="0"/>
              </a:rPr>
              <a:t>State chart </a:t>
            </a:r>
            <a:r>
              <a:rPr lang="en-US" sz="2400" b="1" i="1" u="sng" dirty="0">
                <a:solidFill>
                  <a:srgbClr val="0070C0"/>
                </a:solidFill>
                <a:latin typeface="Times New Roman" panose="02020603050405020304" pitchFamily="18" charset="0"/>
                <a:cs typeface="Times New Roman" panose="02020603050405020304" pitchFamily="18" charset="0"/>
              </a:rPr>
              <a:t>diagram we should clarify the following points ---</a:t>
            </a:r>
          </a:p>
          <a:p>
            <a:pPr marL="241300" marR="5080" indent="-229235" algn="just">
              <a:spcBef>
                <a:spcPts val="430"/>
              </a:spcBef>
              <a:buClr>
                <a:srgbClr val="000000"/>
              </a:buClr>
              <a:buFont typeface="Arial MT"/>
              <a:buChar char="•"/>
              <a:tabLst>
                <a:tab pos="241935" algn="l"/>
              </a:tabLst>
            </a:pPr>
            <a:r>
              <a:rPr lang="en-US" sz="2400" dirty="0">
                <a:latin typeface="Times New Roman" panose="02020603050405020304" pitchFamily="18" charset="0"/>
                <a:cs typeface="Times New Roman" panose="02020603050405020304" pitchFamily="18" charset="0"/>
              </a:rPr>
              <a:t>Identify the important objects to be analyzed.</a:t>
            </a:r>
          </a:p>
          <a:p>
            <a:pPr marL="241300" marR="5080" indent="-229235" algn="just">
              <a:spcBef>
                <a:spcPts val="430"/>
              </a:spcBef>
              <a:buClr>
                <a:srgbClr val="000000"/>
              </a:buClr>
              <a:buFont typeface="Arial MT"/>
              <a:buChar char="•"/>
              <a:tabLst>
                <a:tab pos="241935" algn="l"/>
              </a:tabLst>
            </a:pPr>
            <a:r>
              <a:rPr lang="en-US" sz="2400" dirty="0">
                <a:latin typeface="Times New Roman" panose="02020603050405020304" pitchFamily="18" charset="0"/>
                <a:cs typeface="Times New Roman" panose="02020603050405020304" pitchFamily="18" charset="0"/>
              </a:rPr>
              <a:t>Identify the states.</a:t>
            </a:r>
          </a:p>
          <a:p>
            <a:pPr marL="241300" marR="5080" indent="-229235" algn="just">
              <a:spcBef>
                <a:spcPts val="430"/>
              </a:spcBef>
              <a:buClr>
                <a:srgbClr val="000000"/>
              </a:buClr>
              <a:buFont typeface="Arial MT"/>
              <a:buChar char="•"/>
              <a:tabLst>
                <a:tab pos="241935" algn="l"/>
              </a:tabLst>
            </a:pPr>
            <a:r>
              <a:rPr lang="en-US" sz="2400" dirty="0">
                <a:latin typeface="Times New Roman" panose="02020603050405020304" pitchFamily="18" charset="0"/>
                <a:cs typeface="Times New Roman" panose="02020603050405020304" pitchFamily="18" charset="0"/>
              </a:rPr>
              <a:t>Identify the events</a:t>
            </a:r>
            <a:r>
              <a:rPr lang="en-US" sz="2400" dirty="0" smtClean="0">
                <a:latin typeface="Times New Roman" panose="02020603050405020304" pitchFamily="18" charset="0"/>
                <a:cs typeface="Times New Roman" panose="02020603050405020304" pitchFamily="18" charset="0"/>
              </a:rPr>
              <a:t>.</a:t>
            </a:r>
          </a:p>
          <a:p>
            <a:pPr marL="12065" marR="5080" algn="just">
              <a:spcBef>
                <a:spcPts val="430"/>
              </a:spcBef>
              <a:buClr>
                <a:srgbClr val="000000"/>
              </a:buClr>
              <a:tabLst>
                <a:tab pos="241935" algn="l"/>
              </a:tabLst>
            </a:pPr>
            <a:endParaRPr lang="en-US" sz="2400" dirty="0" smtClean="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Key Elements of a State Machine Diagram</a:t>
            </a:r>
          </a:p>
          <a:p>
            <a:pPr>
              <a:buFont typeface="+mj-lt"/>
              <a:buAutoNum type="arabicPeriod"/>
            </a:pPr>
            <a:r>
              <a:rPr lang="en-US" sz="2000" b="1" dirty="0" smtClean="0">
                <a:latin typeface="Times New Roman" panose="02020603050405020304" pitchFamily="18" charset="0"/>
                <a:cs typeface="Times New Roman" panose="02020603050405020304" pitchFamily="18" charset="0"/>
              </a:rPr>
              <a:t> States</a:t>
            </a:r>
            <a:r>
              <a:rPr lang="en-US" sz="2000" dirty="0" smtClean="0">
                <a:latin typeface="Times New Roman" panose="02020603050405020304" pitchFamily="18" charset="0"/>
                <a:cs typeface="Times New Roman" panose="02020603050405020304" pitchFamily="18" charset="0"/>
              </a:rPr>
              <a:t>  - Represents </a:t>
            </a:r>
            <a:r>
              <a:rPr lang="en-US" sz="2000" dirty="0">
                <a:latin typeface="Times New Roman" panose="02020603050405020304" pitchFamily="18" charset="0"/>
                <a:cs typeface="Times New Roman" panose="02020603050405020304" pitchFamily="18" charset="0"/>
              </a:rPr>
              <a:t>different conditions an object can be in.</a:t>
            </a:r>
          </a:p>
          <a:p>
            <a:pPr lvl="1"/>
            <a:r>
              <a:rPr lang="en-US" sz="2000" dirty="0" smtClean="0">
                <a:latin typeface="Times New Roman" panose="02020603050405020304" pitchFamily="18" charset="0"/>
                <a:cs typeface="Times New Roman" panose="02020603050405020304" pitchFamily="18" charset="0"/>
              </a:rPr>
              <a:t>            Example</a:t>
            </a:r>
            <a:r>
              <a:rPr lang="en-US" sz="2000" dirty="0">
                <a:latin typeface="Times New Roman" panose="02020603050405020304" pitchFamily="18" charset="0"/>
                <a:cs typeface="Times New Roman" panose="02020603050405020304" pitchFamily="18" charset="0"/>
              </a:rPr>
              <a:t>: In a </a:t>
            </a:r>
            <a:r>
              <a:rPr lang="en-US" sz="2000" b="1" dirty="0">
                <a:latin typeface="Times New Roman" panose="02020603050405020304" pitchFamily="18" charset="0"/>
                <a:cs typeface="Times New Roman" panose="02020603050405020304" pitchFamily="18" charset="0"/>
              </a:rPr>
              <a:t>Login System</a:t>
            </a:r>
            <a:r>
              <a:rPr lang="en-US" sz="2000" dirty="0">
                <a:latin typeface="Times New Roman" panose="02020603050405020304" pitchFamily="18" charset="0"/>
                <a:cs typeface="Times New Roman" panose="02020603050405020304" pitchFamily="18" charset="0"/>
              </a:rPr>
              <a:t>, states could be </a:t>
            </a:r>
            <a:r>
              <a:rPr lang="en-US" sz="2000" b="1" dirty="0">
                <a:latin typeface="Times New Roman" panose="02020603050405020304" pitchFamily="18" charset="0"/>
                <a:cs typeface="Times New Roman" panose="02020603050405020304" pitchFamily="18" charset="0"/>
              </a:rPr>
              <a:t>Idle</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Entering Credentials</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Authenticated</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381000"/>
            <a:ext cx="11734800" cy="5847755"/>
          </a:xfrm>
          <a:prstGeom prst="rect">
            <a:avLst/>
          </a:prstGeom>
        </p:spPr>
        <p:txBody>
          <a:bodyPr wrap="square">
            <a:spAutoFit/>
          </a:bodyPr>
          <a:lstStyle/>
          <a:p>
            <a:pPr>
              <a:buFont typeface="+mj-lt"/>
              <a:buAutoNum type="arabicPeriod"/>
            </a:pPr>
            <a:r>
              <a:rPr lang="en-US" sz="2200" b="1" dirty="0" smtClean="0">
                <a:latin typeface="Times New Roman" panose="02020603050405020304" pitchFamily="18" charset="0"/>
                <a:cs typeface="Times New Roman" panose="02020603050405020304" pitchFamily="18" charset="0"/>
              </a:rPr>
              <a:t>Transitions</a:t>
            </a:r>
            <a:r>
              <a:rPr lang="en-US" sz="2200" dirty="0" smtClean="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a:p>
            <a:pPr lvl="1"/>
            <a:r>
              <a:rPr lang="en-US" sz="2200" dirty="0">
                <a:latin typeface="Times New Roman" panose="02020603050405020304" pitchFamily="18" charset="0"/>
                <a:cs typeface="Times New Roman" panose="02020603050405020304" pitchFamily="18" charset="0"/>
              </a:rPr>
              <a:t>Shows movement from one state to another due to an event.</a:t>
            </a:r>
          </a:p>
          <a:p>
            <a:pPr lvl="1"/>
            <a:r>
              <a:rPr lang="en-US" sz="2200" dirty="0">
                <a:latin typeface="Times New Roman" panose="02020603050405020304" pitchFamily="18" charset="0"/>
                <a:cs typeface="Times New Roman" panose="02020603050405020304" pitchFamily="18" charset="0"/>
              </a:rPr>
              <a:t>Example: Clicking the "Login" button moves from </a:t>
            </a:r>
            <a:r>
              <a:rPr lang="en-US" sz="2200" b="1" dirty="0">
                <a:latin typeface="Times New Roman" panose="02020603050405020304" pitchFamily="18" charset="0"/>
                <a:cs typeface="Times New Roman" panose="02020603050405020304" pitchFamily="18" charset="0"/>
              </a:rPr>
              <a:t>Entering Credentials</a:t>
            </a:r>
            <a:r>
              <a:rPr lang="en-US" sz="2200" dirty="0">
                <a:latin typeface="Times New Roman" panose="02020603050405020304" pitchFamily="18" charset="0"/>
                <a:cs typeface="Times New Roman" panose="02020603050405020304" pitchFamily="18" charset="0"/>
              </a:rPr>
              <a:t> → </a:t>
            </a:r>
            <a:r>
              <a:rPr lang="en-US" sz="2200" b="1" dirty="0">
                <a:latin typeface="Times New Roman" panose="02020603050405020304" pitchFamily="18" charset="0"/>
                <a:cs typeface="Times New Roman" panose="02020603050405020304" pitchFamily="18" charset="0"/>
              </a:rPr>
              <a:t>Authenticated</a:t>
            </a:r>
            <a:r>
              <a:rPr lang="en-US" sz="2200" dirty="0">
                <a:latin typeface="Times New Roman" panose="02020603050405020304" pitchFamily="18" charset="0"/>
                <a:cs typeface="Times New Roman" panose="02020603050405020304" pitchFamily="18" charset="0"/>
              </a:rPr>
              <a:t>.</a:t>
            </a:r>
          </a:p>
          <a:p>
            <a:pPr>
              <a:buFont typeface="+mj-lt"/>
              <a:buAutoNum type="arabicPeriod"/>
            </a:pPr>
            <a:r>
              <a:rPr lang="en-US" sz="2200" b="1" dirty="0">
                <a:latin typeface="Times New Roman" panose="02020603050405020304" pitchFamily="18" charset="0"/>
                <a:cs typeface="Times New Roman" panose="02020603050405020304" pitchFamily="18" charset="0"/>
              </a:rPr>
              <a:t>Initial State</a:t>
            </a:r>
            <a:r>
              <a:rPr lang="en-US" sz="2200" dirty="0">
                <a:latin typeface="Times New Roman" panose="02020603050405020304" pitchFamily="18" charset="0"/>
                <a:cs typeface="Times New Roman" panose="02020603050405020304" pitchFamily="18" charset="0"/>
              </a:rPr>
              <a:t> </a:t>
            </a:r>
          </a:p>
          <a:p>
            <a:pPr lvl="1"/>
            <a:r>
              <a:rPr lang="en-US" sz="2200" dirty="0">
                <a:latin typeface="Times New Roman" panose="02020603050405020304" pitchFamily="18" charset="0"/>
                <a:cs typeface="Times New Roman" panose="02020603050405020304" pitchFamily="18" charset="0"/>
              </a:rPr>
              <a:t>The </a:t>
            </a:r>
            <a:r>
              <a:rPr lang="en-US" sz="2200" b="1" dirty="0">
                <a:latin typeface="Times New Roman" panose="02020603050405020304" pitchFamily="18" charset="0"/>
                <a:cs typeface="Times New Roman" panose="02020603050405020304" pitchFamily="18" charset="0"/>
              </a:rPr>
              <a:t>starting point</a:t>
            </a:r>
            <a:r>
              <a:rPr lang="en-US" sz="2200" dirty="0">
                <a:latin typeface="Times New Roman" panose="02020603050405020304" pitchFamily="18" charset="0"/>
                <a:cs typeface="Times New Roman" panose="02020603050405020304" pitchFamily="18" charset="0"/>
              </a:rPr>
              <a:t> of the </a:t>
            </a:r>
            <a:r>
              <a:rPr lang="en-US" sz="2200" dirty="0" smtClean="0">
                <a:latin typeface="Times New Roman" panose="02020603050405020304" pitchFamily="18" charset="0"/>
                <a:cs typeface="Times New Roman" panose="02020603050405020304" pitchFamily="18" charset="0"/>
              </a:rPr>
              <a:t>system. Represented </a:t>
            </a:r>
            <a:r>
              <a:rPr lang="en-US" sz="2200" dirty="0">
                <a:latin typeface="Times New Roman" panose="02020603050405020304" pitchFamily="18" charset="0"/>
                <a:cs typeface="Times New Roman" panose="02020603050405020304" pitchFamily="18" charset="0"/>
              </a:rPr>
              <a:t>by a </a:t>
            </a:r>
            <a:r>
              <a:rPr lang="en-US" sz="2200" b="1" dirty="0">
                <a:latin typeface="Times New Roman" panose="02020603050405020304" pitchFamily="18" charset="0"/>
                <a:cs typeface="Times New Roman" panose="02020603050405020304" pitchFamily="18" charset="0"/>
              </a:rPr>
              <a:t>filled black circle (•)</a:t>
            </a:r>
            <a:r>
              <a:rPr lang="en-US" sz="2200" dirty="0">
                <a:latin typeface="Times New Roman" panose="02020603050405020304" pitchFamily="18" charset="0"/>
                <a:cs typeface="Times New Roman" panose="02020603050405020304" pitchFamily="18" charset="0"/>
              </a:rPr>
              <a:t>.</a:t>
            </a:r>
          </a:p>
          <a:p>
            <a:pPr>
              <a:buFont typeface="+mj-lt"/>
              <a:buAutoNum type="arabicPeriod"/>
            </a:pPr>
            <a:r>
              <a:rPr lang="en-US" sz="2200" b="1" dirty="0">
                <a:latin typeface="Times New Roman" panose="02020603050405020304" pitchFamily="18" charset="0"/>
                <a:cs typeface="Times New Roman" panose="02020603050405020304" pitchFamily="18" charset="0"/>
              </a:rPr>
              <a:t>Final State</a:t>
            </a:r>
            <a:r>
              <a:rPr lang="en-US" sz="2200" dirty="0">
                <a:latin typeface="Times New Roman" panose="02020603050405020304" pitchFamily="18" charset="0"/>
                <a:cs typeface="Times New Roman" panose="02020603050405020304" pitchFamily="18" charset="0"/>
              </a:rPr>
              <a:t> </a:t>
            </a:r>
          </a:p>
          <a:p>
            <a:pPr lvl="1"/>
            <a:r>
              <a:rPr lang="en-US" sz="2200" dirty="0">
                <a:latin typeface="Times New Roman" panose="02020603050405020304" pitchFamily="18" charset="0"/>
                <a:cs typeface="Times New Roman" panose="02020603050405020304" pitchFamily="18" charset="0"/>
              </a:rPr>
              <a:t>The </a:t>
            </a:r>
            <a:r>
              <a:rPr lang="en-US" sz="2200" b="1" dirty="0">
                <a:latin typeface="Times New Roman" panose="02020603050405020304" pitchFamily="18" charset="0"/>
                <a:cs typeface="Times New Roman" panose="02020603050405020304" pitchFamily="18" charset="0"/>
              </a:rPr>
              <a:t>end condition</a:t>
            </a:r>
            <a:r>
              <a:rPr lang="en-US" sz="2200" dirty="0">
                <a:latin typeface="Times New Roman" panose="02020603050405020304" pitchFamily="18" charset="0"/>
                <a:cs typeface="Times New Roman" panose="02020603050405020304" pitchFamily="18" charset="0"/>
              </a:rPr>
              <a:t> of the </a:t>
            </a:r>
            <a:r>
              <a:rPr lang="en-US" sz="2200" dirty="0" smtClean="0">
                <a:latin typeface="Times New Roman" panose="02020603050405020304" pitchFamily="18" charset="0"/>
                <a:cs typeface="Times New Roman" panose="02020603050405020304" pitchFamily="18" charset="0"/>
              </a:rPr>
              <a:t>system. Represented </a:t>
            </a:r>
            <a:r>
              <a:rPr lang="en-US" sz="2200" dirty="0">
                <a:latin typeface="Times New Roman" panose="02020603050405020304" pitchFamily="18" charset="0"/>
                <a:cs typeface="Times New Roman" panose="02020603050405020304" pitchFamily="18" charset="0"/>
              </a:rPr>
              <a:t>by a </a:t>
            </a:r>
            <a:r>
              <a:rPr lang="en-US" sz="2200" b="1" dirty="0">
                <a:latin typeface="Times New Roman" panose="02020603050405020304" pitchFamily="18" charset="0"/>
                <a:cs typeface="Times New Roman" panose="02020603050405020304" pitchFamily="18" charset="0"/>
              </a:rPr>
              <a:t>black circle with an outer ring</a:t>
            </a:r>
            <a:r>
              <a:rPr lang="en-US" sz="2200" dirty="0">
                <a:latin typeface="Times New Roman" panose="02020603050405020304" pitchFamily="18" charset="0"/>
                <a:cs typeface="Times New Roman" panose="02020603050405020304" pitchFamily="18" charset="0"/>
              </a:rPr>
              <a:t>.</a:t>
            </a:r>
          </a:p>
          <a:p>
            <a:pPr>
              <a:buFont typeface="+mj-lt"/>
              <a:buAutoNum type="arabicPeriod"/>
            </a:pPr>
            <a:r>
              <a:rPr lang="en-US" sz="2200" b="1" dirty="0">
                <a:latin typeface="Times New Roman" panose="02020603050405020304" pitchFamily="18" charset="0"/>
                <a:cs typeface="Times New Roman" panose="02020603050405020304" pitchFamily="18" charset="0"/>
              </a:rPr>
              <a:t>Events/Triggers</a:t>
            </a:r>
            <a:r>
              <a:rPr lang="en-US" sz="2200" dirty="0">
                <a:latin typeface="Times New Roman" panose="02020603050405020304" pitchFamily="18" charset="0"/>
                <a:cs typeface="Times New Roman" panose="02020603050405020304" pitchFamily="18" charset="0"/>
              </a:rPr>
              <a:t> </a:t>
            </a:r>
          </a:p>
          <a:p>
            <a:pPr lvl="1"/>
            <a:r>
              <a:rPr lang="en-US" sz="2200" dirty="0">
                <a:latin typeface="Times New Roman" panose="02020603050405020304" pitchFamily="18" charset="0"/>
                <a:cs typeface="Times New Roman" panose="02020603050405020304" pitchFamily="18" charset="0"/>
              </a:rPr>
              <a:t>Conditions that cause a transition between states.</a:t>
            </a:r>
          </a:p>
          <a:p>
            <a:pPr lvl="1"/>
            <a:r>
              <a:rPr lang="en-US" sz="2200" dirty="0">
                <a:latin typeface="Times New Roman" panose="02020603050405020304" pitchFamily="18" charset="0"/>
                <a:cs typeface="Times New Roman" panose="02020603050405020304" pitchFamily="18" charset="0"/>
              </a:rPr>
              <a:t>Example: </a:t>
            </a:r>
            <a:r>
              <a:rPr lang="en-US" sz="2200" b="1" dirty="0">
                <a:latin typeface="Times New Roman" panose="02020603050405020304" pitchFamily="18" charset="0"/>
                <a:cs typeface="Times New Roman" panose="02020603050405020304" pitchFamily="18" charset="0"/>
              </a:rPr>
              <a:t>User enters a correct password → Moves to "Authenticated" state</a:t>
            </a:r>
            <a:r>
              <a:rPr lang="en-US" sz="2200" dirty="0">
                <a:latin typeface="Times New Roman" panose="02020603050405020304" pitchFamily="18" charset="0"/>
                <a:cs typeface="Times New Roman" panose="02020603050405020304" pitchFamily="18" charset="0"/>
              </a:rPr>
              <a:t>.</a:t>
            </a:r>
          </a:p>
          <a:p>
            <a:pPr>
              <a:buFont typeface="+mj-lt"/>
              <a:buAutoNum type="arabicPeriod"/>
            </a:pPr>
            <a:r>
              <a:rPr lang="en-US" sz="2200" b="1" dirty="0" smtClean="0">
                <a:latin typeface="Times New Roman" panose="02020603050405020304" pitchFamily="18" charset="0"/>
                <a:cs typeface="Times New Roman" panose="02020603050405020304" pitchFamily="18" charset="0"/>
              </a:rPr>
              <a:t>Conditions</a:t>
            </a:r>
            <a:endParaRPr lang="en-US" sz="2200" dirty="0">
              <a:latin typeface="Times New Roman" panose="02020603050405020304" pitchFamily="18" charset="0"/>
              <a:cs typeface="Times New Roman" panose="02020603050405020304" pitchFamily="18" charset="0"/>
            </a:endParaRPr>
          </a:p>
          <a:p>
            <a:pPr lvl="1"/>
            <a:r>
              <a:rPr lang="en-US" sz="2200" dirty="0">
                <a:latin typeface="Times New Roman" panose="02020603050405020304" pitchFamily="18" charset="0"/>
                <a:cs typeface="Times New Roman" panose="02020603050405020304" pitchFamily="18" charset="0"/>
              </a:rPr>
              <a:t>Optional conditions that </a:t>
            </a:r>
            <a:r>
              <a:rPr lang="en-US" sz="2200" b="1" dirty="0">
                <a:latin typeface="Times New Roman" panose="02020603050405020304" pitchFamily="18" charset="0"/>
                <a:cs typeface="Times New Roman" panose="02020603050405020304" pitchFamily="18" charset="0"/>
              </a:rPr>
              <a:t>must be met</a:t>
            </a:r>
            <a:r>
              <a:rPr lang="en-US" sz="2200" dirty="0">
                <a:latin typeface="Times New Roman" panose="02020603050405020304" pitchFamily="18" charset="0"/>
                <a:cs typeface="Times New Roman" panose="02020603050405020304" pitchFamily="18" charset="0"/>
              </a:rPr>
              <a:t> before a transition occurs.</a:t>
            </a:r>
          </a:p>
          <a:p>
            <a:pPr lvl="1"/>
            <a:r>
              <a:rPr lang="en-US" sz="2200" dirty="0">
                <a:latin typeface="Times New Roman" panose="02020603050405020304" pitchFamily="18" charset="0"/>
                <a:cs typeface="Times New Roman" panose="02020603050405020304" pitchFamily="18" charset="0"/>
              </a:rPr>
              <a:t>Example: </a:t>
            </a:r>
            <a:r>
              <a:rPr lang="en-US" sz="2200" b="1" dirty="0">
                <a:latin typeface="Times New Roman" panose="02020603050405020304" pitchFamily="18" charset="0"/>
                <a:cs typeface="Times New Roman" panose="02020603050405020304" pitchFamily="18" charset="0"/>
              </a:rPr>
              <a:t>"User enters correct PIN" → Unlocks account</a:t>
            </a:r>
            <a:r>
              <a:rPr lang="en-US" sz="2200" dirty="0">
                <a:latin typeface="Times New Roman" panose="02020603050405020304" pitchFamily="18" charset="0"/>
                <a:cs typeface="Times New Roman" panose="02020603050405020304" pitchFamily="18" charset="0"/>
              </a:rPr>
              <a:t>.</a:t>
            </a:r>
          </a:p>
          <a:p>
            <a:pPr>
              <a:buFont typeface="+mj-lt"/>
              <a:buAutoNum type="arabicPeriod"/>
            </a:pPr>
            <a:r>
              <a:rPr lang="en-US" sz="2200" b="1" dirty="0">
                <a:latin typeface="Times New Roman" panose="02020603050405020304" pitchFamily="18" charset="0"/>
                <a:cs typeface="Times New Roman" panose="02020603050405020304" pitchFamily="18" charset="0"/>
              </a:rPr>
              <a:t>Composite States</a:t>
            </a:r>
            <a:r>
              <a:rPr lang="en-US" sz="2200" dirty="0">
                <a:latin typeface="Times New Roman" panose="02020603050405020304" pitchFamily="18" charset="0"/>
                <a:cs typeface="Times New Roman" panose="02020603050405020304" pitchFamily="18" charset="0"/>
              </a:rPr>
              <a:t> </a:t>
            </a:r>
          </a:p>
          <a:p>
            <a:pPr lvl="1"/>
            <a:r>
              <a:rPr lang="en-US" sz="2200" dirty="0">
                <a:latin typeface="Times New Roman" panose="02020603050405020304" pitchFamily="18" charset="0"/>
                <a:cs typeface="Times New Roman" panose="02020603050405020304" pitchFamily="18" charset="0"/>
              </a:rPr>
              <a:t>A state that contains </a:t>
            </a:r>
            <a:r>
              <a:rPr lang="en-US" sz="2200" b="1" dirty="0">
                <a:latin typeface="Times New Roman" panose="02020603050405020304" pitchFamily="18" charset="0"/>
                <a:cs typeface="Times New Roman" panose="02020603050405020304" pitchFamily="18" charset="0"/>
              </a:rPr>
              <a:t>sub-states</a:t>
            </a:r>
            <a:r>
              <a:rPr lang="en-US" sz="2200" dirty="0">
                <a:latin typeface="Times New Roman" panose="02020603050405020304" pitchFamily="18" charset="0"/>
                <a:cs typeface="Times New Roman" panose="02020603050405020304" pitchFamily="18" charset="0"/>
              </a:rPr>
              <a:t> inside it.</a:t>
            </a:r>
          </a:p>
          <a:p>
            <a:pPr lvl="1"/>
            <a:r>
              <a:rPr lang="en-US" sz="2200" dirty="0">
                <a:latin typeface="Times New Roman" panose="02020603050405020304" pitchFamily="18" charset="0"/>
                <a:cs typeface="Times New Roman" panose="02020603050405020304" pitchFamily="18" charset="0"/>
              </a:rPr>
              <a:t>Example: A </a:t>
            </a:r>
            <a:r>
              <a:rPr lang="en-US" sz="2200" b="1" dirty="0">
                <a:latin typeface="Times New Roman" panose="02020603050405020304" pitchFamily="18" charset="0"/>
                <a:cs typeface="Times New Roman" panose="02020603050405020304" pitchFamily="18" charset="0"/>
              </a:rPr>
              <a:t>"Processing Order"</a:t>
            </a:r>
            <a:r>
              <a:rPr lang="en-US" sz="2200" dirty="0">
                <a:latin typeface="Times New Roman" panose="02020603050405020304" pitchFamily="18" charset="0"/>
                <a:cs typeface="Times New Roman" panose="02020603050405020304" pitchFamily="18" charset="0"/>
              </a:rPr>
              <a:t> state might contain </a:t>
            </a:r>
            <a:r>
              <a:rPr lang="en-US" sz="2200" b="1" dirty="0">
                <a:latin typeface="Times New Roman" panose="02020603050405020304" pitchFamily="18" charset="0"/>
                <a:cs typeface="Times New Roman" panose="02020603050405020304" pitchFamily="18" charset="0"/>
              </a:rPr>
              <a:t>"Validating Payment"</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"Packaging Items"</a:t>
            </a:r>
            <a:r>
              <a:rPr lang="en-US"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035725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705337"/>
            <a:ext cx="8531225" cy="505908"/>
          </a:xfrm>
          <a:prstGeom prst="rect">
            <a:avLst/>
          </a:prstGeom>
        </p:spPr>
        <p:txBody>
          <a:bodyPr vert="horz" wrap="square" lIns="0" tIns="13335" rIns="0" bIns="0" rtlCol="0">
            <a:spAutoFit/>
          </a:bodyPr>
          <a:lstStyle/>
          <a:p>
            <a:pPr marL="12700">
              <a:lnSpc>
                <a:spcPct val="100000"/>
              </a:lnSpc>
              <a:spcBef>
                <a:spcPts val="105"/>
              </a:spcBef>
            </a:pPr>
            <a:r>
              <a:rPr sz="3200" u="sng" spc="-30" dirty="0">
                <a:latin typeface="Times New Roman" panose="02020603050405020304" pitchFamily="18" charset="0"/>
                <a:cs typeface="Times New Roman" panose="02020603050405020304" pitchFamily="18" charset="0"/>
              </a:rPr>
              <a:t>State </a:t>
            </a:r>
            <a:r>
              <a:rPr sz="3200" u="sng" spc="-5" dirty="0">
                <a:latin typeface="Times New Roman" panose="02020603050405020304" pitchFamily="18" charset="0"/>
                <a:cs typeface="Times New Roman" panose="02020603050405020304" pitchFamily="18" charset="0"/>
              </a:rPr>
              <a:t>machine</a:t>
            </a:r>
            <a:r>
              <a:rPr sz="3200" u="sng" spc="-20" dirty="0">
                <a:latin typeface="Times New Roman" panose="02020603050405020304" pitchFamily="18" charset="0"/>
                <a:cs typeface="Times New Roman" panose="02020603050405020304" pitchFamily="18" charset="0"/>
              </a:rPr>
              <a:t> </a:t>
            </a:r>
            <a:r>
              <a:rPr sz="3200" u="sng" spc="-10" dirty="0" smtClean="0">
                <a:latin typeface="Times New Roman" panose="02020603050405020304" pitchFamily="18" charset="0"/>
                <a:cs typeface="Times New Roman" panose="02020603050405020304" pitchFamily="18" charset="0"/>
              </a:rPr>
              <a:t>diagram</a:t>
            </a:r>
            <a:r>
              <a:rPr lang="en-US" sz="3200" u="sng" spc="-10" dirty="0" smtClean="0">
                <a:latin typeface="Times New Roman" panose="02020603050405020304" pitchFamily="18" charset="0"/>
                <a:cs typeface="Times New Roman" panose="02020603050405020304" pitchFamily="18" charset="0"/>
              </a:rPr>
              <a:t> for order object</a:t>
            </a:r>
            <a:endParaRPr sz="3200" u="sng"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810000" y="1447800"/>
            <a:ext cx="7136462" cy="5105400"/>
          </a:xfrm>
          <a:prstGeom prst="rect">
            <a:avLst/>
          </a:prstGeom>
          <a:effectLst>
            <a:glow rad="63500">
              <a:schemeClr val="accent2">
                <a:satMod val="175000"/>
                <a:alpha val="40000"/>
              </a:schemeClr>
            </a:glow>
          </a:effectLst>
        </p:spPr>
      </p:pic>
      <p:sp>
        <p:nvSpPr>
          <p:cNvPr id="5" name="Rectangle 4"/>
          <p:cNvSpPr/>
          <p:nvPr/>
        </p:nvSpPr>
        <p:spPr>
          <a:xfrm>
            <a:off x="152400" y="1981200"/>
            <a:ext cx="3352800" cy="3416320"/>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Characteristics of State</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State represent the </a:t>
            </a:r>
            <a:r>
              <a:rPr lang="en-US" sz="2400" i="1" dirty="0">
                <a:solidFill>
                  <a:srgbClr val="0070C0"/>
                </a:solidFill>
                <a:latin typeface="Times New Roman" panose="02020603050405020304" pitchFamily="18" charset="0"/>
                <a:cs typeface="Times New Roman" panose="02020603050405020304" pitchFamily="18" charset="0"/>
              </a:rPr>
              <a:t>conditions of objects at certain points</a:t>
            </a:r>
            <a:r>
              <a:rPr lang="en-US" sz="2400" dirty="0">
                <a:latin typeface="Times New Roman" panose="02020603050405020304" pitchFamily="18" charset="0"/>
                <a:cs typeface="Times New Roman" panose="02020603050405020304" pitchFamily="18" charset="0"/>
              </a:rPr>
              <a:t> in time.</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Objects (or Systems) can be viewed as moving from state to state</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705337"/>
            <a:ext cx="8227061" cy="505908"/>
          </a:xfrm>
          <a:prstGeom prst="rect">
            <a:avLst/>
          </a:prstGeom>
        </p:spPr>
        <p:txBody>
          <a:bodyPr vert="horz" wrap="square" lIns="0" tIns="13335" rIns="0" bIns="0" rtlCol="0">
            <a:spAutoFit/>
          </a:bodyPr>
          <a:lstStyle/>
          <a:p>
            <a:pPr marL="12700">
              <a:lnSpc>
                <a:spcPct val="100000"/>
              </a:lnSpc>
              <a:spcBef>
                <a:spcPts val="105"/>
              </a:spcBef>
            </a:pPr>
            <a:r>
              <a:rPr sz="3200" u="sng" spc="-30" dirty="0">
                <a:latin typeface="Times New Roman" panose="02020603050405020304" pitchFamily="18" charset="0"/>
                <a:cs typeface="Times New Roman" panose="02020603050405020304" pitchFamily="18" charset="0"/>
              </a:rPr>
              <a:t>State machine </a:t>
            </a:r>
            <a:r>
              <a:rPr sz="3200" u="sng" spc="-30" dirty="0" smtClean="0">
                <a:latin typeface="Times New Roman" panose="02020603050405020304" pitchFamily="18" charset="0"/>
                <a:cs typeface="Times New Roman" panose="02020603050405020304" pitchFamily="18" charset="0"/>
              </a:rPr>
              <a:t>diagram</a:t>
            </a:r>
            <a:r>
              <a:rPr lang="en-US" sz="3200" u="sng" spc="-30" dirty="0" smtClean="0">
                <a:latin typeface="Times New Roman" panose="02020603050405020304" pitchFamily="18" charset="0"/>
                <a:cs typeface="Times New Roman" panose="02020603050405020304" pitchFamily="18" charset="0"/>
              </a:rPr>
              <a:t> </a:t>
            </a:r>
            <a:r>
              <a:rPr lang="en-US" sz="3200" u="sng" spc="-30" dirty="0">
                <a:latin typeface="Times New Roman" panose="02020603050405020304" pitchFamily="18" charset="0"/>
                <a:cs typeface="Times New Roman" panose="02020603050405020304" pitchFamily="18" charset="0"/>
              </a:rPr>
              <a:t>to check in at an airport</a:t>
            </a:r>
            <a:endParaRPr sz="3200" u="sng" spc="-3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364" y="1447800"/>
            <a:ext cx="10144125" cy="4953000"/>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0575" y="457200"/>
            <a:ext cx="5560061" cy="690574"/>
          </a:xfrm>
          <a:prstGeom prst="rect">
            <a:avLst/>
          </a:prstGeom>
        </p:spPr>
        <p:txBody>
          <a:bodyPr vert="horz" wrap="square" lIns="0" tIns="13335" rIns="0" bIns="0" rtlCol="0">
            <a:spAutoFit/>
          </a:bodyPr>
          <a:lstStyle/>
          <a:p>
            <a:pPr marL="12700">
              <a:lnSpc>
                <a:spcPct val="100000"/>
              </a:lnSpc>
              <a:spcBef>
                <a:spcPts val="105"/>
              </a:spcBef>
            </a:pPr>
            <a:r>
              <a:rPr spc="-5" dirty="0">
                <a:solidFill>
                  <a:srgbClr val="7030A0"/>
                </a:solidFill>
                <a:latin typeface="Algerian" panose="04020705040A02060702" pitchFamily="82" charset="0"/>
                <a:cs typeface="Calibri Light"/>
              </a:rPr>
              <a:t>Use cases diagram</a:t>
            </a:r>
          </a:p>
        </p:txBody>
      </p:sp>
      <p:sp>
        <p:nvSpPr>
          <p:cNvPr id="3" name="object 3"/>
          <p:cNvSpPr txBox="1"/>
          <p:nvPr/>
        </p:nvSpPr>
        <p:spPr>
          <a:xfrm>
            <a:off x="762000" y="1313103"/>
            <a:ext cx="10591800" cy="5283498"/>
          </a:xfrm>
          <a:prstGeom prst="rect">
            <a:avLst/>
          </a:prstGeom>
        </p:spPr>
        <p:txBody>
          <a:bodyPr vert="horz" wrap="square" lIns="0" tIns="83820" rIns="0" bIns="0" rtlCol="0">
            <a:spAutoFit/>
          </a:bodyPr>
          <a:lstStyle/>
          <a:p>
            <a:pPr marL="354965" marR="5080" indent="-342900" algn="just">
              <a:spcBef>
                <a:spcPts val="660"/>
              </a:spcBef>
              <a:buFont typeface="Arial" panose="020B0604020202020204" pitchFamily="34" charset="0"/>
              <a:buChar char="•"/>
            </a:pPr>
            <a:r>
              <a:rPr lang="en-US" sz="2400" spc="-5" dirty="0" smtClean="0">
                <a:latin typeface="Times New Roman" panose="02020603050405020304" pitchFamily="18" charset="0"/>
                <a:cs typeface="Times New Roman" panose="02020603050405020304" pitchFamily="18" charset="0"/>
              </a:rPr>
              <a:t>An </a:t>
            </a:r>
            <a:r>
              <a:rPr lang="en-US" sz="2400" spc="-5" dirty="0">
                <a:latin typeface="Times New Roman" panose="02020603050405020304" pitchFamily="18" charset="0"/>
                <a:cs typeface="Times New Roman" panose="02020603050405020304" pitchFamily="18" charset="0"/>
              </a:rPr>
              <a:t>Use Case Diagram </a:t>
            </a:r>
            <a:r>
              <a:rPr lang="en-US" sz="2400" spc="-5" dirty="0" smtClean="0">
                <a:latin typeface="Times New Roman" panose="02020603050405020304" pitchFamily="18" charset="0"/>
                <a:cs typeface="Times New Roman" panose="02020603050405020304" pitchFamily="18" charset="0"/>
              </a:rPr>
              <a:t>represents </a:t>
            </a:r>
            <a:r>
              <a:rPr lang="en-US" sz="2400" spc="-5" dirty="0">
                <a:latin typeface="Times New Roman" panose="02020603050405020304" pitchFamily="18" charset="0"/>
                <a:cs typeface="Times New Roman" panose="02020603050405020304" pitchFamily="18" charset="0"/>
              </a:rPr>
              <a:t>the interaction between actors (users or external systems) and a system under consideration to accomplish specific goals</a:t>
            </a:r>
            <a:r>
              <a:rPr lang="en-US" sz="2400" spc="-5" dirty="0" smtClean="0">
                <a:latin typeface="Times New Roman" panose="02020603050405020304" pitchFamily="18" charset="0"/>
                <a:cs typeface="Times New Roman" panose="02020603050405020304" pitchFamily="18" charset="0"/>
              </a:rPr>
              <a:t>.</a:t>
            </a:r>
          </a:p>
          <a:p>
            <a:pPr marL="354965" marR="5080" indent="-342900" algn="just">
              <a:spcBef>
                <a:spcPts val="660"/>
              </a:spcBef>
              <a:buFont typeface="Arial" panose="020B0604020202020204" pitchFamily="34" charset="0"/>
              <a:buChar char="•"/>
            </a:pPr>
            <a:r>
              <a:rPr lang="en-US" sz="2400" spc="-5" dirty="0" smtClean="0">
                <a:latin typeface="Times New Roman" panose="02020603050405020304" pitchFamily="18" charset="0"/>
                <a:cs typeface="Times New Roman" panose="02020603050405020304" pitchFamily="18" charset="0"/>
              </a:rPr>
              <a:t>It </a:t>
            </a:r>
            <a:r>
              <a:rPr lang="en-US" sz="2400" spc="-5" dirty="0">
                <a:latin typeface="Times New Roman" panose="02020603050405020304" pitchFamily="18" charset="0"/>
                <a:cs typeface="Times New Roman" panose="02020603050405020304" pitchFamily="18" charset="0"/>
              </a:rPr>
              <a:t>provides a high-level view of the system’s functionality by illustrating the various ways users can interact with </a:t>
            </a:r>
            <a:r>
              <a:rPr lang="en-US" sz="2400" spc="-5" dirty="0" smtClean="0">
                <a:latin typeface="Times New Roman" panose="02020603050405020304" pitchFamily="18" charset="0"/>
                <a:cs typeface="Times New Roman" panose="02020603050405020304" pitchFamily="18" charset="0"/>
              </a:rPr>
              <a:t>it.</a:t>
            </a:r>
          </a:p>
          <a:p>
            <a:pPr marL="354965" marR="5080" indent="-342900" algn="just">
              <a:spcBef>
                <a:spcPts val="660"/>
              </a:spcBef>
              <a:buFont typeface="Arial" panose="020B0604020202020204" pitchFamily="34" charset="0"/>
              <a:buChar char="•"/>
            </a:pPr>
            <a:r>
              <a:rPr sz="2400" b="1" dirty="0" smtClean="0">
                <a:latin typeface="Times New Roman" panose="02020603050405020304" pitchFamily="18" charset="0"/>
                <a:cs typeface="Times New Roman" panose="02020603050405020304" pitchFamily="18" charset="0"/>
              </a:rPr>
              <a:t>Use</a:t>
            </a:r>
            <a:r>
              <a:rPr sz="2400" b="1" spc="-10" dirty="0" smtClean="0">
                <a:latin typeface="Times New Roman" panose="02020603050405020304" pitchFamily="18" charset="0"/>
                <a:cs typeface="Times New Roman" panose="02020603050405020304" pitchFamily="18" charset="0"/>
              </a:rPr>
              <a:t> </a:t>
            </a:r>
            <a:r>
              <a:rPr sz="2400" b="1" dirty="0" smtClean="0">
                <a:latin typeface="Times New Roman" panose="02020603050405020304" pitchFamily="18" charset="0"/>
                <a:cs typeface="Times New Roman" panose="02020603050405020304" pitchFamily="18" charset="0"/>
              </a:rPr>
              <a:t>cases</a:t>
            </a:r>
            <a:r>
              <a:rPr sz="2400" dirty="0" smtClean="0">
                <a:latin typeface="Times New Roman" panose="02020603050405020304" pitchFamily="18" charset="0"/>
                <a:cs typeface="Times New Roman" panose="02020603050405020304" pitchFamily="18" charset="0"/>
              </a:rPr>
              <a:t>.</a:t>
            </a:r>
            <a:r>
              <a:rPr sz="2400" spc="-5" dirty="0" smtClean="0">
                <a:latin typeface="Times New Roman" panose="02020603050405020304" pitchFamily="18" charset="0"/>
                <a:cs typeface="Times New Roman" panose="02020603050405020304" pitchFamily="18" charset="0"/>
              </a:rPr>
              <a:t> </a:t>
            </a:r>
            <a:r>
              <a:rPr lang="en-US" sz="2400" spc="-5" dirty="0" smtClean="0">
                <a:latin typeface="Times New Roman" panose="02020603050405020304" pitchFamily="18" charset="0"/>
                <a:cs typeface="Times New Roman" panose="02020603050405020304" pitchFamily="18" charset="0"/>
              </a:rPr>
              <a:t>These are </a:t>
            </a:r>
            <a:r>
              <a:rPr lang="en-US" sz="2400" spc="-5" dirty="0">
                <a:latin typeface="Times New Roman" panose="02020603050405020304" pitchFamily="18" charset="0"/>
                <a:cs typeface="Times New Roman" panose="02020603050405020304" pitchFamily="18" charset="0"/>
              </a:rPr>
              <a:t>like scenes in the play. They represent </a:t>
            </a:r>
            <a:r>
              <a:rPr lang="en-US" sz="2400" b="1" i="1" spc="-5" dirty="0">
                <a:latin typeface="Times New Roman" panose="02020603050405020304" pitchFamily="18" charset="0"/>
                <a:cs typeface="Times New Roman" panose="02020603050405020304" pitchFamily="18" charset="0"/>
              </a:rPr>
              <a:t>specific things your system can do</a:t>
            </a:r>
            <a:r>
              <a:rPr lang="en-US" sz="2400" spc="-5" dirty="0">
                <a:latin typeface="Times New Roman" panose="02020603050405020304" pitchFamily="18" charset="0"/>
                <a:cs typeface="Times New Roman" panose="02020603050405020304" pitchFamily="18" charset="0"/>
              </a:rPr>
              <a:t>. In the online shopping system, examples of use cases could be “Place Order,” “Track Delivery,” or “Update Product Information”. Use cases are represented by ovals</a:t>
            </a:r>
            <a:r>
              <a:rPr lang="en-US" sz="2400" spc="-5" dirty="0" smtClean="0">
                <a:latin typeface="Times New Roman" panose="02020603050405020304" pitchFamily="18" charset="0"/>
                <a:cs typeface="Times New Roman" panose="02020603050405020304" pitchFamily="18" charset="0"/>
              </a:rPr>
              <a:t>.</a:t>
            </a:r>
            <a:endParaRPr lang="en-US" sz="2400" b="1" spc="-5" dirty="0">
              <a:latin typeface="Times New Roman" panose="02020603050405020304" pitchFamily="18" charset="0"/>
              <a:cs typeface="Times New Roman" panose="02020603050405020304" pitchFamily="18" charset="0"/>
            </a:endParaRPr>
          </a:p>
          <a:p>
            <a:pPr marL="354965" marR="5080" indent="-342900" algn="just">
              <a:spcBef>
                <a:spcPts val="660"/>
              </a:spcBef>
              <a:buFont typeface="Arial" panose="020B0604020202020204" pitchFamily="34" charset="0"/>
              <a:buChar char="•"/>
            </a:pPr>
            <a:r>
              <a:rPr sz="2400" b="1" spc="-10" dirty="0" smtClean="0">
                <a:latin typeface="Times New Roman" panose="02020603050405020304" pitchFamily="18" charset="0"/>
                <a:cs typeface="Times New Roman" panose="02020603050405020304" pitchFamily="18" charset="0"/>
              </a:rPr>
              <a:t>Actors</a:t>
            </a:r>
            <a:r>
              <a:rPr sz="2400" spc="-10" dirty="0" smtClean="0">
                <a:latin typeface="Times New Roman" panose="02020603050405020304" pitchFamily="18" charset="0"/>
                <a:cs typeface="Times New Roman" panose="02020603050405020304" pitchFamily="18" charset="0"/>
              </a:rPr>
              <a:t>. </a:t>
            </a:r>
            <a:r>
              <a:rPr sz="2400" dirty="0" smtClean="0">
                <a:latin typeface="Times New Roman" panose="02020603050405020304" pitchFamily="18" charset="0"/>
                <a:cs typeface="Times New Roman" panose="02020603050405020304" pitchFamily="18" charset="0"/>
              </a:rPr>
              <a:t>An </a:t>
            </a:r>
            <a:r>
              <a:rPr sz="2400" spc="-5" dirty="0" smtClean="0">
                <a:latin typeface="Times New Roman" panose="02020603050405020304" pitchFamily="18" charset="0"/>
                <a:cs typeface="Times New Roman" panose="02020603050405020304" pitchFamily="18" charset="0"/>
              </a:rPr>
              <a:t>actor </a:t>
            </a:r>
            <a:r>
              <a:rPr sz="2400" dirty="0" smtClean="0">
                <a:latin typeface="Times New Roman" panose="02020603050405020304" pitchFamily="18" charset="0"/>
                <a:cs typeface="Times New Roman" panose="02020603050405020304" pitchFamily="18" charset="0"/>
              </a:rPr>
              <a:t>is a </a:t>
            </a:r>
            <a:r>
              <a:rPr sz="2400" spc="-10" dirty="0" smtClean="0">
                <a:latin typeface="Times New Roman" panose="02020603050405020304" pitchFamily="18" charset="0"/>
                <a:cs typeface="Times New Roman" panose="02020603050405020304" pitchFamily="18" charset="0"/>
              </a:rPr>
              <a:t>person, </a:t>
            </a:r>
            <a:r>
              <a:rPr sz="2400" spc="-15" dirty="0" smtClean="0">
                <a:latin typeface="Times New Roman" panose="02020603050405020304" pitchFamily="18" charset="0"/>
                <a:cs typeface="Times New Roman" panose="02020603050405020304" pitchFamily="18" charset="0"/>
              </a:rPr>
              <a:t>organization, </a:t>
            </a:r>
            <a:r>
              <a:rPr sz="2400" spc="-5" dirty="0" smtClean="0">
                <a:latin typeface="Times New Roman" panose="02020603050405020304" pitchFamily="18" charset="0"/>
                <a:cs typeface="Times New Roman" panose="02020603050405020304" pitchFamily="18" charset="0"/>
              </a:rPr>
              <a:t>or </a:t>
            </a:r>
            <a:r>
              <a:rPr sz="2400" spc="-10" dirty="0" smtClean="0">
                <a:latin typeface="Times New Roman" panose="02020603050405020304" pitchFamily="18" charset="0"/>
                <a:cs typeface="Times New Roman" panose="02020603050405020304" pitchFamily="18" charset="0"/>
              </a:rPr>
              <a:t>external </a:t>
            </a:r>
            <a:r>
              <a:rPr sz="2400" spc="-25" dirty="0" smtClean="0">
                <a:latin typeface="Times New Roman" panose="02020603050405020304" pitchFamily="18" charset="0"/>
                <a:cs typeface="Times New Roman" panose="02020603050405020304" pitchFamily="18" charset="0"/>
              </a:rPr>
              <a:t>system</a:t>
            </a:r>
            <a:r>
              <a:rPr lang="en-IN" sz="2400" spc="-25" dirty="0" smtClean="0">
                <a:latin typeface="Times New Roman" panose="02020603050405020304" pitchFamily="18" charset="0"/>
                <a:cs typeface="Times New Roman" panose="02020603050405020304" pitchFamily="18" charset="0"/>
              </a:rPr>
              <a:t> that uses our system to achieve a goal</a:t>
            </a:r>
            <a:r>
              <a:rPr sz="2400" spc="-20" dirty="0" smtClean="0">
                <a:latin typeface="Times New Roman" panose="02020603050405020304" pitchFamily="18" charset="0"/>
                <a:cs typeface="Times New Roman" panose="02020603050405020304" pitchFamily="18" charset="0"/>
              </a:rPr>
              <a:t>.</a:t>
            </a:r>
            <a:r>
              <a:rPr sz="2400" spc="-15" dirty="0" smtClean="0">
                <a:latin typeface="Times New Roman" panose="02020603050405020304" pitchFamily="18" charset="0"/>
                <a:cs typeface="Times New Roman" panose="02020603050405020304" pitchFamily="18" charset="0"/>
              </a:rPr>
              <a:t> Actors</a:t>
            </a:r>
            <a:r>
              <a:rPr sz="2400" spc="-25" dirty="0" smtClean="0">
                <a:latin typeface="Times New Roman" panose="02020603050405020304" pitchFamily="18" charset="0"/>
                <a:cs typeface="Times New Roman" panose="02020603050405020304" pitchFamily="18" charset="0"/>
              </a:rPr>
              <a:t> </a:t>
            </a:r>
            <a:r>
              <a:rPr sz="2400" spc="-15" dirty="0" smtClean="0">
                <a:latin typeface="Times New Roman" panose="02020603050405020304" pitchFamily="18" charset="0"/>
                <a:cs typeface="Times New Roman" panose="02020603050405020304" pitchFamily="18" charset="0"/>
              </a:rPr>
              <a:t>are</a:t>
            </a:r>
            <a:r>
              <a:rPr sz="2400" dirty="0" smtClean="0">
                <a:latin typeface="Times New Roman" panose="02020603050405020304" pitchFamily="18" charset="0"/>
                <a:cs typeface="Times New Roman" panose="02020603050405020304" pitchFamily="18" charset="0"/>
              </a:rPr>
              <a:t> </a:t>
            </a:r>
            <a:r>
              <a:rPr sz="2400" spc="-15" dirty="0" smtClean="0">
                <a:latin typeface="Times New Roman" panose="02020603050405020304" pitchFamily="18" charset="0"/>
                <a:cs typeface="Times New Roman" panose="02020603050405020304" pitchFamily="18" charset="0"/>
              </a:rPr>
              <a:t>drawn</a:t>
            </a:r>
            <a:r>
              <a:rPr sz="2400" spc="-10" dirty="0" smtClean="0">
                <a:latin typeface="Times New Roman" panose="02020603050405020304" pitchFamily="18" charset="0"/>
                <a:cs typeface="Times New Roman" panose="02020603050405020304" pitchFamily="18" charset="0"/>
              </a:rPr>
              <a:t> </a:t>
            </a:r>
            <a:r>
              <a:rPr sz="2400" dirty="0" smtClean="0">
                <a:latin typeface="Times New Roman" panose="02020603050405020304" pitchFamily="18" charset="0"/>
                <a:cs typeface="Times New Roman" panose="02020603050405020304" pitchFamily="18" charset="0"/>
              </a:rPr>
              <a:t>as</a:t>
            </a:r>
            <a:r>
              <a:rPr sz="2400" spc="-5" dirty="0" smtClean="0">
                <a:latin typeface="Times New Roman" panose="02020603050405020304" pitchFamily="18" charset="0"/>
                <a:cs typeface="Times New Roman" panose="02020603050405020304" pitchFamily="18" charset="0"/>
              </a:rPr>
              <a:t> </a:t>
            </a:r>
            <a:r>
              <a:rPr sz="2400" spc="-10" dirty="0" smtClean="0">
                <a:latin typeface="Times New Roman" panose="02020603050405020304" pitchFamily="18" charset="0"/>
                <a:cs typeface="Times New Roman" panose="02020603050405020304" pitchFamily="18" charset="0"/>
              </a:rPr>
              <a:t>stick</a:t>
            </a:r>
            <a:r>
              <a:rPr sz="2400" spc="-20" dirty="0" smtClean="0">
                <a:latin typeface="Times New Roman" panose="02020603050405020304" pitchFamily="18" charset="0"/>
                <a:cs typeface="Times New Roman" panose="02020603050405020304" pitchFamily="18" charset="0"/>
              </a:rPr>
              <a:t> </a:t>
            </a:r>
            <a:r>
              <a:rPr sz="2400" spc="-10" dirty="0" smtClean="0">
                <a:latin typeface="Times New Roman" panose="02020603050405020304" pitchFamily="18" charset="0"/>
                <a:cs typeface="Times New Roman" panose="02020603050405020304" pitchFamily="18" charset="0"/>
              </a:rPr>
              <a:t>figures.</a:t>
            </a:r>
            <a:endParaRPr sz="2400" dirty="0" smtClean="0">
              <a:latin typeface="Times New Roman" panose="02020603050405020304" pitchFamily="18" charset="0"/>
              <a:cs typeface="Times New Roman" panose="02020603050405020304" pitchFamily="18" charset="0"/>
            </a:endParaRPr>
          </a:p>
          <a:p>
            <a:pPr marL="354965" marR="252729" indent="-342900" algn="just">
              <a:spcBef>
                <a:spcPts val="994"/>
              </a:spcBef>
              <a:buFont typeface="Arial" panose="020B0604020202020204" pitchFamily="34" charset="0"/>
              <a:buChar char="•"/>
              <a:tabLst>
                <a:tab pos="241935" algn="l"/>
                <a:tab pos="2042795" algn="l"/>
              </a:tabLst>
            </a:pPr>
            <a:r>
              <a:rPr sz="2400" b="1" spc="-5" dirty="0" smtClean="0">
                <a:latin typeface="Times New Roman" panose="02020603050405020304" pitchFamily="18" charset="0"/>
                <a:cs typeface="Times New Roman" panose="02020603050405020304" pitchFamily="18" charset="0"/>
              </a:rPr>
              <a:t>Associations</a:t>
            </a:r>
            <a:r>
              <a:rPr sz="2400" spc="-5" dirty="0" smtClean="0">
                <a:latin typeface="Times New Roman" panose="02020603050405020304" pitchFamily="18" charset="0"/>
                <a:cs typeface="Times New Roman" panose="02020603050405020304" pitchFamily="18" charset="0"/>
              </a:rPr>
              <a:t>.	Associations</a:t>
            </a:r>
            <a:r>
              <a:rPr sz="2400" spc="-20" dirty="0" smtClean="0">
                <a:latin typeface="Times New Roman" panose="02020603050405020304" pitchFamily="18" charset="0"/>
                <a:cs typeface="Times New Roman" panose="02020603050405020304" pitchFamily="18" charset="0"/>
              </a:rPr>
              <a:t> </a:t>
            </a:r>
            <a:r>
              <a:rPr sz="2400" spc="-10" dirty="0" smtClean="0">
                <a:latin typeface="Times New Roman" panose="02020603050405020304" pitchFamily="18" charset="0"/>
                <a:cs typeface="Times New Roman" panose="02020603050405020304" pitchFamily="18" charset="0"/>
              </a:rPr>
              <a:t>between</a:t>
            </a:r>
            <a:r>
              <a:rPr sz="2400" spc="-15" dirty="0" smtClean="0">
                <a:latin typeface="Times New Roman" panose="02020603050405020304" pitchFamily="18" charset="0"/>
                <a:cs typeface="Times New Roman" panose="02020603050405020304" pitchFamily="18" charset="0"/>
              </a:rPr>
              <a:t> actors</a:t>
            </a:r>
            <a:r>
              <a:rPr sz="2400" spc="-10" dirty="0" smtClean="0">
                <a:latin typeface="Times New Roman" panose="02020603050405020304" pitchFamily="18" charset="0"/>
                <a:cs typeface="Times New Roman" panose="02020603050405020304" pitchFamily="18" charset="0"/>
              </a:rPr>
              <a:t> </a:t>
            </a:r>
            <a:r>
              <a:rPr sz="2400" dirty="0" smtClean="0">
                <a:latin typeface="Times New Roman" panose="02020603050405020304" pitchFamily="18" charset="0"/>
                <a:cs typeface="Times New Roman" panose="02020603050405020304" pitchFamily="18" charset="0"/>
              </a:rPr>
              <a:t>and</a:t>
            </a:r>
            <a:r>
              <a:rPr sz="2400" spc="5" dirty="0" smtClean="0">
                <a:latin typeface="Times New Roman" panose="02020603050405020304" pitchFamily="18" charset="0"/>
                <a:cs typeface="Times New Roman" panose="02020603050405020304" pitchFamily="18" charset="0"/>
              </a:rPr>
              <a:t> </a:t>
            </a:r>
            <a:r>
              <a:rPr sz="2400" spc="-10" dirty="0" smtClean="0">
                <a:latin typeface="Times New Roman" panose="02020603050405020304" pitchFamily="18" charset="0"/>
                <a:cs typeface="Times New Roman" panose="02020603050405020304" pitchFamily="18" charset="0"/>
              </a:rPr>
              <a:t>use</a:t>
            </a:r>
            <a:r>
              <a:rPr sz="2400" spc="5" dirty="0" smtClean="0">
                <a:latin typeface="Times New Roman" panose="02020603050405020304" pitchFamily="18" charset="0"/>
                <a:cs typeface="Times New Roman" panose="02020603050405020304" pitchFamily="18" charset="0"/>
              </a:rPr>
              <a:t> </a:t>
            </a:r>
            <a:r>
              <a:rPr sz="2400" spc="-5" dirty="0" smtClean="0">
                <a:latin typeface="Times New Roman" panose="02020603050405020304" pitchFamily="18" charset="0"/>
                <a:cs typeface="Times New Roman" panose="02020603050405020304" pitchFamily="18" charset="0"/>
              </a:rPr>
              <a:t>cases</a:t>
            </a:r>
            <a:r>
              <a:rPr sz="2400" spc="-10" dirty="0" smtClean="0">
                <a:latin typeface="Times New Roman" panose="02020603050405020304" pitchFamily="18" charset="0"/>
                <a:cs typeface="Times New Roman" panose="02020603050405020304" pitchFamily="18" charset="0"/>
              </a:rPr>
              <a:t> </a:t>
            </a:r>
            <a:r>
              <a:rPr sz="2400" spc="-15" dirty="0" smtClean="0">
                <a:latin typeface="Times New Roman" panose="02020603050405020304" pitchFamily="18" charset="0"/>
                <a:cs typeface="Times New Roman" panose="02020603050405020304" pitchFamily="18" charset="0"/>
              </a:rPr>
              <a:t>are</a:t>
            </a:r>
            <a:r>
              <a:rPr sz="2400" spc="5" dirty="0" smtClean="0">
                <a:latin typeface="Times New Roman" panose="02020603050405020304" pitchFamily="18" charset="0"/>
                <a:cs typeface="Times New Roman" panose="02020603050405020304" pitchFamily="18" charset="0"/>
              </a:rPr>
              <a:t> </a:t>
            </a:r>
            <a:r>
              <a:rPr sz="2400" spc="-10" dirty="0" smtClean="0">
                <a:latin typeface="Times New Roman" panose="02020603050405020304" pitchFamily="18" charset="0"/>
                <a:cs typeface="Times New Roman" panose="02020603050405020304" pitchFamily="18" charset="0"/>
              </a:rPr>
              <a:t>indicated</a:t>
            </a:r>
            <a:r>
              <a:rPr sz="2400" spc="5" dirty="0" smtClean="0">
                <a:latin typeface="Times New Roman" panose="02020603050405020304" pitchFamily="18" charset="0"/>
                <a:cs typeface="Times New Roman" panose="02020603050405020304" pitchFamily="18" charset="0"/>
              </a:rPr>
              <a:t> </a:t>
            </a:r>
            <a:r>
              <a:rPr sz="2400" spc="-10" dirty="0" smtClean="0">
                <a:latin typeface="Times New Roman" panose="02020603050405020304" pitchFamily="18" charset="0"/>
                <a:cs typeface="Times New Roman" panose="02020603050405020304" pitchFamily="18" charset="0"/>
              </a:rPr>
              <a:t>by</a:t>
            </a:r>
            <a:r>
              <a:rPr sz="2400" dirty="0" smtClean="0">
                <a:latin typeface="Times New Roman" panose="02020603050405020304" pitchFamily="18" charset="0"/>
                <a:cs typeface="Times New Roman" panose="02020603050405020304" pitchFamily="18" charset="0"/>
              </a:rPr>
              <a:t> </a:t>
            </a:r>
            <a:r>
              <a:rPr sz="2400" spc="-5" dirty="0" smtClean="0">
                <a:latin typeface="Times New Roman" panose="02020603050405020304" pitchFamily="18" charset="0"/>
                <a:cs typeface="Times New Roman" panose="02020603050405020304" pitchFamily="18" charset="0"/>
              </a:rPr>
              <a:t>solid </a:t>
            </a:r>
            <a:r>
              <a:rPr sz="2400" spc="-530" dirty="0" smtClean="0">
                <a:latin typeface="Times New Roman" panose="02020603050405020304" pitchFamily="18" charset="0"/>
                <a:cs typeface="Times New Roman" panose="02020603050405020304" pitchFamily="18" charset="0"/>
              </a:rPr>
              <a:t> </a:t>
            </a:r>
            <a:r>
              <a:rPr sz="2400" dirty="0" smtClean="0">
                <a:latin typeface="Times New Roman" panose="02020603050405020304" pitchFamily="18" charset="0"/>
                <a:cs typeface="Times New Roman" panose="02020603050405020304" pitchFamily="18" charset="0"/>
              </a:rPr>
              <a:t>lines. An </a:t>
            </a:r>
            <a:r>
              <a:rPr sz="2400" spc="-5" dirty="0" smtClean="0">
                <a:latin typeface="Times New Roman" panose="02020603050405020304" pitchFamily="18" charset="0"/>
                <a:cs typeface="Times New Roman" panose="02020603050405020304" pitchFamily="18" charset="0"/>
              </a:rPr>
              <a:t>association </a:t>
            </a:r>
            <a:r>
              <a:rPr sz="2400" spc="-15" dirty="0" smtClean="0">
                <a:latin typeface="Times New Roman" panose="02020603050405020304" pitchFamily="18" charset="0"/>
                <a:cs typeface="Times New Roman" panose="02020603050405020304" pitchFamily="18" charset="0"/>
              </a:rPr>
              <a:t>exists </a:t>
            </a:r>
            <a:r>
              <a:rPr sz="2400" spc="-5" dirty="0" smtClean="0">
                <a:latin typeface="Times New Roman" panose="02020603050405020304" pitchFamily="18" charset="0"/>
                <a:cs typeface="Times New Roman" panose="02020603050405020304" pitchFamily="18" charset="0"/>
              </a:rPr>
              <a:t>whenever </a:t>
            </a:r>
            <a:r>
              <a:rPr sz="2400" dirty="0" smtClean="0">
                <a:latin typeface="Times New Roman" panose="02020603050405020304" pitchFamily="18" charset="0"/>
                <a:cs typeface="Times New Roman" panose="02020603050405020304" pitchFamily="18" charset="0"/>
              </a:rPr>
              <a:t>an </a:t>
            </a:r>
            <a:r>
              <a:rPr sz="2400" spc="-10" dirty="0" smtClean="0">
                <a:latin typeface="Times New Roman" panose="02020603050405020304" pitchFamily="18" charset="0"/>
                <a:cs typeface="Times New Roman" panose="02020603050405020304" pitchFamily="18" charset="0"/>
              </a:rPr>
              <a:t>actor </a:t>
            </a:r>
            <a:r>
              <a:rPr sz="2400" dirty="0" smtClean="0">
                <a:latin typeface="Times New Roman" panose="02020603050405020304" pitchFamily="18" charset="0"/>
                <a:cs typeface="Times New Roman" panose="02020603050405020304" pitchFamily="18" charset="0"/>
              </a:rPr>
              <a:t>is </a:t>
            </a:r>
            <a:r>
              <a:rPr sz="2400" spc="-15" dirty="0" smtClean="0">
                <a:latin typeface="Times New Roman" panose="02020603050405020304" pitchFamily="18" charset="0"/>
                <a:cs typeface="Times New Roman" panose="02020603050405020304" pitchFamily="18" charset="0"/>
              </a:rPr>
              <a:t>involved </a:t>
            </a:r>
            <a:r>
              <a:rPr sz="2400" dirty="0" smtClean="0">
                <a:latin typeface="Times New Roman" panose="02020603050405020304" pitchFamily="18" charset="0"/>
                <a:cs typeface="Times New Roman" panose="02020603050405020304" pitchFamily="18" charset="0"/>
              </a:rPr>
              <a:t>with an </a:t>
            </a:r>
            <a:r>
              <a:rPr sz="2400" spc="-10" dirty="0" smtClean="0">
                <a:latin typeface="Times New Roman" panose="02020603050405020304" pitchFamily="18" charset="0"/>
                <a:cs typeface="Times New Roman" panose="02020603050405020304" pitchFamily="18" charset="0"/>
              </a:rPr>
              <a:t>interaction </a:t>
            </a:r>
            <a:r>
              <a:rPr sz="2400" spc="-5" dirty="0" smtClean="0">
                <a:latin typeface="Times New Roman" panose="02020603050405020304" pitchFamily="18" charset="0"/>
                <a:cs typeface="Times New Roman" panose="02020603050405020304" pitchFamily="18" charset="0"/>
              </a:rPr>
              <a:t> described </a:t>
            </a:r>
            <a:r>
              <a:rPr sz="2400" spc="-10" dirty="0" smtClean="0">
                <a:latin typeface="Times New Roman" panose="02020603050405020304" pitchFamily="18" charset="0"/>
                <a:cs typeface="Times New Roman" panose="02020603050405020304" pitchFamily="18" charset="0"/>
              </a:rPr>
              <a:t>by </a:t>
            </a:r>
            <a:r>
              <a:rPr sz="2400" dirty="0" smtClean="0">
                <a:latin typeface="Times New Roman" panose="02020603050405020304" pitchFamily="18" charset="0"/>
                <a:cs typeface="Times New Roman" panose="02020603050405020304" pitchFamily="18" charset="0"/>
              </a:rPr>
              <a:t>a</a:t>
            </a:r>
            <a:r>
              <a:rPr sz="2400" spc="-5" dirty="0" smtClean="0">
                <a:latin typeface="Times New Roman" panose="02020603050405020304" pitchFamily="18" charset="0"/>
                <a:cs typeface="Times New Roman" panose="02020603050405020304" pitchFamily="18" charset="0"/>
              </a:rPr>
              <a:t> use case.</a:t>
            </a: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9400" y="533400"/>
            <a:ext cx="5894705" cy="697230"/>
          </a:xfrm>
          <a:prstGeom prst="rect">
            <a:avLst/>
          </a:prstGeom>
        </p:spPr>
        <p:txBody>
          <a:bodyPr vert="horz" wrap="square" lIns="0" tIns="13335" rIns="0" bIns="0" rtlCol="0">
            <a:spAutoFit/>
          </a:bodyPr>
          <a:lstStyle/>
          <a:p>
            <a:pPr marL="12700">
              <a:lnSpc>
                <a:spcPct val="100000"/>
              </a:lnSpc>
              <a:spcBef>
                <a:spcPts val="105"/>
              </a:spcBef>
            </a:pPr>
            <a:r>
              <a:rPr spc="-10" dirty="0">
                <a:solidFill>
                  <a:srgbClr val="C00000"/>
                </a:solidFill>
                <a:latin typeface="Times New Roman" panose="02020603050405020304" pitchFamily="18" charset="0"/>
                <a:cs typeface="Times New Roman" panose="02020603050405020304" pitchFamily="18" charset="0"/>
              </a:rPr>
              <a:t>Object-Oriented Paradigm</a:t>
            </a:r>
          </a:p>
        </p:txBody>
      </p:sp>
      <p:sp>
        <p:nvSpPr>
          <p:cNvPr id="3" name="object 3"/>
          <p:cNvSpPr txBox="1"/>
          <p:nvPr/>
        </p:nvSpPr>
        <p:spPr>
          <a:xfrm>
            <a:off x="762000" y="1600200"/>
            <a:ext cx="10820400" cy="3867469"/>
          </a:xfrm>
          <a:prstGeom prst="rect">
            <a:avLst/>
          </a:prstGeom>
        </p:spPr>
        <p:txBody>
          <a:bodyPr vert="horz" wrap="square" lIns="0" tIns="49530" rIns="0" bIns="0" rtlCol="0">
            <a:spAutoFit/>
          </a:bodyPr>
          <a:lstStyle/>
          <a:p>
            <a:pPr marL="241300" marR="14604" indent="-229235" algn="just">
              <a:lnSpc>
                <a:spcPct val="90000"/>
              </a:lnSpc>
              <a:spcBef>
                <a:spcPts val="390"/>
              </a:spcBef>
              <a:buFont typeface="Arial MT"/>
              <a:buChar char="•"/>
              <a:tabLst>
                <a:tab pos="241935" algn="l"/>
              </a:tabLst>
            </a:pPr>
            <a:r>
              <a:rPr sz="2400" spc="-5" dirty="0">
                <a:latin typeface="Times New Roman" panose="02020603050405020304" pitchFamily="18" charset="0"/>
                <a:cs typeface="Times New Roman" panose="02020603050405020304" pitchFamily="18" charset="0"/>
              </a:rPr>
              <a:t>The</a:t>
            </a:r>
            <a:r>
              <a:rPr sz="2400" spc="15" dirty="0">
                <a:latin typeface="Times New Roman" panose="02020603050405020304" pitchFamily="18" charset="0"/>
                <a:cs typeface="Times New Roman" panose="02020603050405020304" pitchFamily="18" charset="0"/>
              </a:rPr>
              <a:t> </a:t>
            </a:r>
            <a:r>
              <a:rPr sz="2400" spc="-10" dirty="0">
                <a:solidFill>
                  <a:srgbClr val="FF0000"/>
                </a:solidFill>
                <a:latin typeface="Times New Roman" panose="02020603050405020304" pitchFamily="18" charset="0"/>
                <a:cs typeface="Times New Roman" panose="02020603050405020304" pitchFamily="18" charset="0"/>
              </a:rPr>
              <a:t>Object-Oriented</a:t>
            </a:r>
            <a:r>
              <a:rPr sz="2400" spc="10" dirty="0">
                <a:solidFill>
                  <a:srgbClr val="FF0000"/>
                </a:solidFill>
                <a:latin typeface="Times New Roman" panose="02020603050405020304" pitchFamily="18" charset="0"/>
                <a:cs typeface="Times New Roman" panose="02020603050405020304" pitchFamily="18" charset="0"/>
              </a:rPr>
              <a:t> </a:t>
            </a:r>
            <a:r>
              <a:rPr sz="2400" spc="-15" dirty="0">
                <a:solidFill>
                  <a:srgbClr val="FF0000"/>
                </a:solidFill>
                <a:latin typeface="Times New Roman" panose="02020603050405020304" pitchFamily="18" charset="0"/>
                <a:cs typeface="Times New Roman" panose="02020603050405020304" pitchFamily="18" charset="0"/>
              </a:rPr>
              <a:t>Paradigm</a:t>
            </a:r>
            <a:r>
              <a:rPr sz="2400" spc="-20" dirty="0">
                <a:solidFill>
                  <a:srgbClr val="FF0000"/>
                </a:solidFill>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is</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a:t>
            </a:r>
            <a:r>
              <a:rPr sz="2400" spc="-2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programming</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paradigm</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that</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uses</a:t>
            </a:r>
            <a:r>
              <a:rPr sz="2400" spc="10" dirty="0">
                <a:latin typeface="Times New Roman" panose="02020603050405020304" pitchFamily="18" charset="0"/>
                <a:cs typeface="Times New Roman" panose="02020603050405020304" pitchFamily="18" charset="0"/>
              </a:rPr>
              <a:t> </a:t>
            </a:r>
            <a:r>
              <a:rPr sz="2400" b="1" spc="-5" dirty="0">
                <a:solidFill>
                  <a:srgbClr val="7030A0"/>
                </a:solidFill>
                <a:latin typeface="Times New Roman" panose="02020603050405020304" pitchFamily="18" charset="0"/>
                <a:cs typeface="Times New Roman" panose="02020603050405020304" pitchFamily="18" charset="0"/>
              </a:rPr>
              <a:t>objects</a:t>
            </a:r>
            <a:r>
              <a:rPr sz="2400" b="1" spc="-10" dirty="0">
                <a:solidFill>
                  <a:srgbClr val="7030A0"/>
                </a:solidFill>
                <a:latin typeface="Times New Roman" panose="02020603050405020304" pitchFamily="18" charset="0"/>
                <a:cs typeface="Times New Roman" panose="02020603050405020304" pitchFamily="18" charset="0"/>
              </a:rPr>
              <a:t> </a:t>
            </a:r>
            <a:r>
              <a:rPr sz="2400" b="1" dirty="0">
                <a:solidFill>
                  <a:srgbClr val="7030A0"/>
                </a:solidFill>
                <a:latin typeface="Times New Roman" panose="02020603050405020304" pitchFamily="18" charset="0"/>
                <a:cs typeface="Times New Roman" panose="02020603050405020304" pitchFamily="18" charset="0"/>
              </a:rPr>
              <a:t>and </a:t>
            </a:r>
            <a:r>
              <a:rPr sz="2400" b="1" spc="-525" dirty="0">
                <a:solidFill>
                  <a:srgbClr val="7030A0"/>
                </a:solidFill>
                <a:latin typeface="Times New Roman" panose="02020603050405020304" pitchFamily="18" charset="0"/>
                <a:cs typeface="Times New Roman" panose="02020603050405020304" pitchFamily="18" charset="0"/>
              </a:rPr>
              <a:t> </a:t>
            </a:r>
            <a:r>
              <a:rPr sz="2400" b="1" spc="-5" dirty="0">
                <a:solidFill>
                  <a:srgbClr val="7030A0"/>
                </a:solidFill>
                <a:latin typeface="Times New Roman" panose="02020603050405020304" pitchFamily="18" charset="0"/>
                <a:cs typeface="Times New Roman" panose="02020603050405020304" pitchFamily="18" charset="0"/>
              </a:rPr>
              <a:t>classes</a:t>
            </a:r>
            <a:r>
              <a:rPr sz="2400" spc="-15" dirty="0">
                <a:solidFill>
                  <a:srgbClr val="FF0000"/>
                </a:solidFill>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as</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the</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fundamental</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building</a:t>
            </a:r>
            <a:r>
              <a:rPr sz="240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blocks</a:t>
            </a:r>
            <a:r>
              <a:rPr sz="2400" spc="-20" dirty="0">
                <a:latin typeface="Times New Roman" panose="02020603050405020304" pitchFamily="18" charset="0"/>
                <a:cs typeface="Times New Roman" panose="02020603050405020304" pitchFamily="18" charset="0"/>
              </a:rPr>
              <a:t> for</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designing</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and </a:t>
            </a:r>
            <a:r>
              <a:rPr sz="2400" spc="-10" dirty="0">
                <a:latin typeface="Times New Roman" panose="02020603050405020304" pitchFamily="18" charset="0"/>
                <a:cs typeface="Times New Roman" panose="02020603050405020304" pitchFamily="18" charset="0"/>
              </a:rPr>
              <a:t>organizing</a:t>
            </a:r>
            <a:r>
              <a:rPr sz="2400" spc="-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software </a:t>
            </a:r>
            <a:r>
              <a:rPr sz="2400" spc="-525"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systems. </a:t>
            </a:r>
            <a:endParaRPr lang="en-IN" sz="2400" spc="-20" dirty="0" smtClean="0">
              <a:latin typeface="Times New Roman" panose="02020603050405020304" pitchFamily="18" charset="0"/>
              <a:cs typeface="Times New Roman" panose="02020603050405020304" pitchFamily="18" charset="0"/>
            </a:endParaRPr>
          </a:p>
          <a:p>
            <a:pPr marL="12065" marR="14604" algn="just">
              <a:lnSpc>
                <a:spcPct val="90000"/>
              </a:lnSpc>
              <a:spcBef>
                <a:spcPts val="390"/>
              </a:spcBef>
              <a:tabLst>
                <a:tab pos="241935" algn="l"/>
              </a:tabLst>
            </a:pPr>
            <a:endParaRPr lang="en-IN" sz="1400" spc="-20" dirty="0" smtClean="0">
              <a:latin typeface="Times New Roman" panose="02020603050405020304" pitchFamily="18" charset="0"/>
              <a:cs typeface="Times New Roman" panose="02020603050405020304" pitchFamily="18" charset="0"/>
            </a:endParaRPr>
          </a:p>
          <a:p>
            <a:pPr marL="241300" marR="14604" indent="-229235" algn="just">
              <a:lnSpc>
                <a:spcPct val="90000"/>
              </a:lnSpc>
              <a:spcBef>
                <a:spcPts val="390"/>
              </a:spcBef>
              <a:buFont typeface="Arial MT"/>
              <a:buChar char="•"/>
              <a:tabLst>
                <a:tab pos="241935" algn="l"/>
              </a:tabLst>
            </a:pPr>
            <a:r>
              <a:rPr sz="2400" dirty="0" smtClean="0">
                <a:latin typeface="Times New Roman" panose="02020603050405020304" pitchFamily="18" charset="0"/>
                <a:cs typeface="Times New Roman" panose="02020603050405020304" pitchFamily="18" charset="0"/>
              </a:rPr>
              <a:t>It </a:t>
            </a:r>
            <a:r>
              <a:rPr sz="2400" spc="-15" dirty="0">
                <a:latin typeface="Times New Roman" panose="02020603050405020304" pitchFamily="18" charset="0"/>
                <a:cs typeface="Times New Roman" panose="02020603050405020304" pitchFamily="18" charset="0"/>
              </a:rPr>
              <a:t>focuses </a:t>
            </a:r>
            <a:r>
              <a:rPr sz="2400" spc="-5" dirty="0">
                <a:latin typeface="Times New Roman" panose="02020603050405020304" pitchFamily="18" charset="0"/>
                <a:cs typeface="Times New Roman" panose="02020603050405020304" pitchFamily="18" charset="0"/>
              </a:rPr>
              <a:t>on </a:t>
            </a:r>
            <a:r>
              <a:rPr sz="2400" dirty="0">
                <a:latin typeface="Times New Roman" panose="02020603050405020304" pitchFamily="18" charset="0"/>
                <a:cs typeface="Times New Roman" panose="02020603050405020304" pitchFamily="18" charset="0"/>
              </a:rPr>
              <a:t>modeling </a:t>
            </a:r>
            <a:r>
              <a:rPr sz="2400" spc="-10" dirty="0">
                <a:latin typeface="Times New Roman" panose="02020603050405020304" pitchFamily="18" charset="0"/>
                <a:cs typeface="Times New Roman" panose="02020603050405020304" pitchFamily="18" charset="0"/>
              </a:rPr>
              <a:t>real-world </a:t>
            </a:r>
            <a:r>
              <a:rPr sz="2400" spc="-5" dirty="0">
                <a:latin typeface="Times New Roman" panose="02020603050405020304" pitchFamily="18" charset="0"/>
                <a:cs typeface="Times New Roman" panose="02020603050405020304" pitchFamily="18" charset="0"/>
              </a:rPr>
              <a:t>entities, </a:t>
            </a:r>
            <a:r>
              <a:rPr sz="2400" dirty="0">
                <a:latin typeface="Times New Roman" panose="02020603050405020304" pitchFamily="18" charset="0"/>
                <a:cs typeface="Times New Roman" panose="02020603050405020304" pitchFamily="18" charset="0"/>
              </a:rPr>
              <a:t>their </a:t>
            </a:r>
            <a:r>
              <a:rPr sz="2400" spc="-10" dirty="0">
                <a:latin typeface="Times New Roman" panose="02020603050405020304" pitchFamily="18" charset="0"/>
                <a:cs typeface="Times New Roman" panose="02020603050405020304" pitchFamily="18" charset="0"/>
              </a:rPr>
              <a:t>attributes, </a:t>
            </a:r>
            <a:r>
              <a:rPr sz="2400" dirty="0">
                <a:latin typeface="Times New Roman" panose="02020603050405020304" pitchFamily="18" charset="0"/>
                <a:cs typeface="Times New Roman" panose="02020603050405020304" pitchFamily="18" charset="0"/>
              </a:rPr>
              <a:t>and their </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interactions</a:t>
            </a:r>
            <a:r>
              <a:rPr sz="2400" spc="-3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to</a:t>
            </a:r>
            <a:r>
              <a:rPr sz="2400" spc="-1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create </a:t>
            </a:r>
            <a:r>
              <a:rPr sz="2400" spc="-30" dirty="0">
                <a:solidFill>
                  <a:srgbClr val="00B050"/>
                </a:solidFill>
                <a:latin typeface="Times New Roman" panose="02020603050405020304" pitchFamily="18" charset="0"/>
                <a:cs typeface="Times New Roman" panose="02020603050405020304" pitchFamily="18" charset="0"/>
              </a:rPr>
              <a:t>modular,</a:t>
            </a:r>
            <a:r>
              <a:rPr sz="2400" spc="-15" dirty="0">
                <a:solidFill>
                  <a:srgbClr val="00B050"/>
                </a:solidFill>
                <a:latin typeface="Times New Roman" panose="02020603050405020304" pitchFamily="18" charset="0"/>
                <a:cs typeface="Times New Roman" panose="02020603050405020304" pitchFamily="18" charset="0"/>
              </a:rPr>
              <a:t> </a:t>
            </a:r>
            <a:r>
              <a:rPr sz="2400" spc="-5" dirty="0">
                <a:solidFill>
                  <a:srgbClr val="00B050"/>
                </a:solidFill>
                <a:latin typeface="Times New Roman" panose="02020603050405020304" pitchFamily="18" charset="0"/>
                <a:cs typeface="Times New Roman" panose="02020603050405020304" pitchFamily="18" charset="0"/>
              </a:rPr>
              <a:t>reusable,</a:t>
            </a:r>
            <a:r>
              <a:rPr sz="2400" dirty="0">
                <a:solidFill>
                  <a:srgbClr val="00B050"/>
                </a:solidFill>
                <a:latin typeface="Times New Roman" panose="02020603050405020304" pitchFamily="18" charset="0"/>
                <a:cs typeface="Times New Roman" panose="02020603050405020304" pitchFamily="18" charset="0"/>
              </a:rPr>
              <a:t> and</a:t>
            </a:r>
            <a:r>
              <a:rPr sz="2400" spc="-5" dirty="0">
                <a:solidFill>
                  <a:srgbClr val="00B050"/>
                </a:solidFill>
                <a:latin typeface="Times New Roman" panose="02020603050405020304" pitchFamily="18" charset="0"/>
                <a:cs typeface="Times New Roman" panose="02020603050405020304" pitchFamily="18" charset="0"/>
              </a:rPr>
              <a:t> maintainable</a:t>
            </a:r>
            <a:r>
              <a:rPr sz="2400" spc="-20" dirty="0">
                <a:solidFill>
                  <a:srgbClr val="00B050"/>
                </a:solidFill>
                <a:latin typeface="Times New Roman" panose="02020603050405020304" pitchFamily="18" charset="0"/>
                <a:cs typeface="Times New Roman" panose="02020603050405020304" pitchFamily="18" charset="0"/>
              </a:rPr>
              <a:t> </a:t>
            </a:r>
            <a:r>
              <a:rPr sz="2400" spc="-10" dirty="0">
                <a:solidFill>
                  <a:srgbClr val="00B050"/>
                </a:solidFill>
                <a:latin typeface="Times New Roman" panose="02020603050405020304" pitchFamily="18" charset="0"/>
                <a:cs typeface="Times New Roman" panose="02020603050405020304" pitchFamily="18" charset="0"/>
              </a:rPr>
              <a:t>code</a:t>
            </a:r>
            <a:r>
              <a:rPr sz="2400" spc="-10" dirty="0" smtClean="0">
                <a:latin typeface="Times New Roman" panose="02020603050405020304" pitchFamily="18" charset="0"/>
                <a:cs typeface="Times New Roman" panose="02020603050405020304" pitchFamily="18" charset="0"/>
              </a:rPr>
              <a:t>.</a:t>
            </a:r>
            <a:endParaRPr lang="en-US" sz="2400" spc="-10" dirty="0" smtClean="0">
              <a:latin typeface="Times New Roman" panose="02020603050405020304" pitchFamily="18" charset="0"/>
              <a:cs typeface="Times New Roman" panose="02020603050405020304" pitchFamily="18" charset="0"/>
            </a:endParaRPr>
          </a:p>
          <a:p>
            <a:pPr marL="241300" marR="14604" indent="-229235" algn="just">
              <a:lnSpc>
                <a:spcPct val="90000"/>
              </a:lnSpc>
              <a:spcBef>
                <a:spcPts val="390"/>
              </a:spcBef>
              <a:buFont typeface="Arial MT"/>
              <a:buChar char="•"/>
              <a:tabLst>
                <a:tab pos="241935" algn="l"/>
              </a:tabLst>
            </a:pPr>
            <a:endParaRPr sz="800" dirty="0">
              <a:latin typeface="Times New Roman" panose="02020603050405020304" pitchFamily="18" charset="0"/>
              <a:cs typeface="Times New Roman" panose="02020603050405020304" pitchFamily="18" charset="0"/>
            </a:endParaRPr>
          </a:p>
          <a:p>
            <a:pPr marL="241300" marR="304800" indent="-229235" algn="just">
              <a:lnSpc>
                <a:spcPct val="90000"/>
              </a:lnSpc>
              <a:spcBef>
                <a:spcPts val="1005"/>
              </a:spcBef>
              <a:buFont typeface="Arial MT"/>
              <a:buChar char="•"/>
              <a:tabLst>
                <a:tab pos="241935" algn="l"/>
              </a:tabLst>
            </a:pPr>
            <a:r>
              <a:rPr sz="2400" dirty="0">
                <a:latin typeface="Times New Roman" panose="02020603050405020304" pitchFamily="18" charset="0"/>
                <a:cs typeface="Times New Roman" panose="02020603050405020304" pitchFamily="18" charset="0"/>
              </a:rPr>
              <a:t>In the </a:t>
            </a:r>
            <a:r>
              <a:rPr sz="2400" spc="-20" dirty="0">
                <a:latin typeface="Times New Roman" panose="02020603050405020304" pitchFamily="18" charset="0"/>
                <a:cs typeface="Times New Roman" panose="02020603050405020304" pitchFamily="18" charset="0"/>
              </a:rPr>
              <a:t>context </a:t>
            </a:r>
            <a:r>
              <a:rPr sz="2400" spc="-5" dirty="0">
                <a:latin typeface="Times New Roman" panose="02020603050405020304" pitchFamily="18" charset="0"/>
                <a:cs typeface="Times New Roman" panose="02020603050405020304" pitchFamily="18" charset="0"/>
              </a:rPr>
              <a:t>of </a:t>
            </a:r>
            <a:r>
              <a:rPr sz="2400" spc="-10" dirty="0">
                <a:solidFill>
                  <a:srgbClr val="FF0000"/>
                </a:solidFill>
                <a:latin typeface="Times New Roman" panose="02020603050405020304" pitchFamily="18" charset="0"/>
                <a:cs typeface="Times New Roman" panose="02020603050405020304" pitchFamily="18" charset="0"/>
              </a:rPr>
              <a:t>Object-Oriented Programming </a:t>
            </a:r>
            <a:r>
              <a:rPr sz="2400" spc="-5" dirty="0">
                <a:latin typeface="Times New Roman" panose="02020603050405020304" pitchFamily="18" charset="0"/>
                <a:cs typeface="Times New Roman" panose="02020603050405020304" pitchFamily="18" charset="0"/>
              </a:rPr>
              <a:t>(OOP), </a:t>
            </a:r>
            <a:r>
              <a:rPr sz="2400" dirty="0">
                <a:latin typeface="Times New Roman" panose="02020603050405020304" pitchFamily="18" charset="0"/>
                <a:cs typeface="Times New Roman" panose="02020603050405020304" pitchFamily="18" charset="0"/>
              </a:rPr>
              <a:t>a </a:t>
            </a:r>
            <a:r>
              <a:rPr sz="2400" spc="-10" dirty="0">
                <a:latin typeface="Times New Roman" panose="02020603050405020304" pitchFamily="18" charset="0"/>
                <a:cs typeface="Times New Roman" panose="02020603050405020304" pitchFamily="18" charset="0"/>
              </a:rPr>
              <a:t>paradigm </a:t>
            </a:r>
            <a:r>
              <a:rPr sz="2400" spc="-25" dirty="0">
                <a:latin typeface="Times New Roman" panose="02020603050405020304" pitchFamily="18" charset="0"/>
                <a:cs typeface="Times New Roman" panose="02020603050405020304" pitchFamily="18" charset="0"/>
              </a:rPr>
              <a:t>refers </a:t>
            </a:r>
            <a:r>
              <a:rPr sz="2400" spc="-20" dirty="0">
                <a:latin typeface="Times New Roman" panose="02020603050405020304" pitchFamily="18" charset="0"/>
                <a:cs typeface="Times New Roman" panose="02020603050405020304" pitchFamily="18" charset="0"/>
              </a:rPr>
              <a:t>to </a:t>
            </a:r>
            <a:r>
              <a:rPr sz="2400" dirty="0">
                <a:latin typeface="Times New Roman" panose="02020603050405020304" pitchFamily="18" charset="0"/>
                <a:cs typeface="Times New Roman" panose="02020603050405020304" pitchFamily="18" charset="0"/>
              </a:rPr>
              <a:t>a </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fundamental </a:t>
            </a:r>
            <a:r>
              <a:rPr sz="2400" dirty="0">
                <a:latin typeface="Times New Roman" panose="02020603050405020304" pitchFamily="18" charset="0"/>
                <a:cs typeface="Times New Roman" panose="02020603050405020304" pitchFamily="18" charset="0"/>
              </a:rPr>
              <a:t>and </a:t>
            </a:r>
            <a:r>
              <a:rPr sz="2400" spc="-15" dirty="0">
                <a:latin typeface="Times New Roman" panose="02020603050405020304" pitchFamily="18" charset="0"/>
                <a:cs typeface="Times New Roman" panose="02020603050405020304" pitchFamily="18" charset="0"/>
              </a:rPr>
              <a:t>overarching </a:t>
            </a:r>
            <a:r>
              <a:rPr sz="2400" spc="-10" dirty="0">
                <a:latin typeface="Times New Roman" panose="02020603050405020304" pitchFamily="18" charset="0"/>
                <a:cs typeface="Times New Roman" panose="02020603050405020304" pitchFamily="18" charset="0"/>
              </a:rPr>
              <a:t>approach </a:t>
            </a:r>
            <a:r>
              <a:rPr lang="en-US" sz="2400" spc="-15" dirty="0">
                <a:latin typeface="Times New Roman" panose="02020603050405020304" pitchFamily="18" charset="0"/>
                <a:cs typeface="Times New Roman" panose="02020603050405020304" pitchFamily="18" charset="0"/>
              </a:rPr>
              <a:t>f</a:t>
            </a:r>
            <a:r>
              <a:rPr sz="2400" spc="-15" dirty="0" smtClean="0">
                <a:latin typeface="Times New Roman" panose="02020603050405020304" pitchFamily="18" charset="0"/>
                <a:cs typeface="Times New Roman" panose="02020603050405020304" pitchFamily="18" charset="0"/>
              </a:rPr>
              <a:t>o</a:t>
            </a:r>
            <a:r>
              <a:rPr lang="en-US" sz="2400" spc="-15" dirty="0" smtClean="0">
                <a:latin typeface="Times New Roman" panose="02020603050405020304" pitchFamily="18" charset="0"/>
                <a:cs typeface="Times New Roman" panose="02020603050405020304" pitchFamily="18" charset="0"/>
              </a:rPr>
              <a:t>r</a:t>
            </a:r>
            <a:r>
              <a:rPr sz="2400" spc="-15" dirty="0" smtClean="0">
                <a:latin typeface="Times New Roman" panose="02020603050405020304" pitchFamily="18" charset="0"/>
                <a:cs typeface="Times New Roman" panose="02020603050405020304" pitchFamily="18" charset="0"/>
              </a:rPr>
              <a:t> </a:t>
            </a:r>
            <a:r>
              <a:rPr sz="2400" spc="-5" dirty="0">
                <a:solidFill>
                  <a:schemeClr val="accent4">
                    <a:lumMod val="75000"/>
                  </a:schemeClr>
                </a:solidFill>
                <a:latin typeface="Times New Roman" panose="02020603050405020304" pitchFamily="18" charset="0"/>
                <a:cs typeface="Times New Roman" panose="02020603050405020304" pitchFamily="18" charset="0"/>
              </a:rPr>
              <a:t>designing </a:t>
            </a:r>
            <a:r>
              <a:rPr sz="2400" dirty="0">
                <a:solidFill>
                  <a:schemeClr val="accent4">
                    <a:lumMod val="75000"/>
                  </a:schemeClr>
                </a:solidFill>
                <a:latin typeface="Times New Roman" panose="02020603050405020304" pitchFamily="18" charset="0"/>
                <a:cs typeface="Times New Roman" panose="02020603050405020304" pitchFamily="18" charset="0"/>
              </a:rPr>
              <a:t>and </a:t>
            </a:r>
            <a:r>
              <a:rPr sz="2400" spc="-5" dirty="0">
                <a:solidFill>
                  <a:schemeClr val="accent4">
                    <a:lumMod val="75000"/>
                  </a:schemeClr>
                </a:solidFill>
                <a:latin typeface="Times New Roman" panose="02020603050405020304" pitchFamily="18" charset="0"/>
                <a:cs typeface="Times New Roman" panose="02020603050405020304" pitchFamily="18" charset="0"/>
              </a:rPr>
              <a:t>structuring </a:t>
            </a:r>
            <a:r>
              <a:rPr sz="2400" spc="-15" dirty="0">
                <a:solidFill>
                  <a:schemeClr val="accent4">
                    <a:lumMod val="75000"/>
                  </a:schemeClr>
                </a:solidFill>
                <a:latin typeface="Times New Roman" panose="02020603050405020304" pitchFamily="18" charset="0"/>
                <a:cs typeface="Times New Roman" panose="02020603050405020304" pitchFamily="18" charset="0"/>
              </a:rPr>
              <a:t>software </a:t>
            </a:r>
            <a:r>
              <a:rPr sz="2400" spc="-10" dirty="0">
                <a:solidFill>
                  <a:schemeClr val="accent4">
                    <a:lumMod val="75000"/>
                  </a:schemeClr>
                </a:solidFill>
                <a:latin typeface="Times New Roman" panose="02020603050405020304" pitchFamily="18" charset="0"/>
                <a:cs typeface="Times New Roman" panose="02020603050405020304" pitchFamily="18" charset="0"/>
              </a:rPr>
              <a:t> </a:t>
            </a:r>
            <a:r>
              <a:rPr sz="2400" spc="-20" dirty="0">
                <a:solidFill>
                  <a:schemeClr val="accent4">
                    <a:lumMod val="75000"/>
                  </a:schemeClr>
                </a:solidFill>
                <a:latin typeface="Times New Roman" panose="02020603050405020304" pitchFamily="18" charset="0"/>
                <a:cs typeface="Times New Roman" panose="02020603050405020304" pitchFamily="18" charset="0"/>
              </a:rPr>
              <a:t>systems</a:t>
            </a:r>
            <a:r>
              <a:rPr sz="2400" spc="-2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It </a:t>
            </a:r>
            <a:r>
              <a:rPr sz="2400" spc="-5" dirty="0">
                <a:latin typeface="Times New Roman" panose="02020603050405020304" pitchFamily="18" charset="0"/>
                <a:cs typeface="Times New Roman" panose="02020603050405020304" pitchFamily="18" charset="0"/>
              </a:rPr>
              <a:t>encompasses </a:t>
            </a:r>
            <a:r>
              <a:rPr sz="2400" dirty="0">
                <a:latin typeface="Times New Roman" panose="02020603050405020304" pitchFamily="18" charset="0"/>
                <a:cs typeface="Times New Roman" panose="02020603050405020304" pitchFamily="18" charset="0"/>
              </a:rPr>
              <a:t>a </a:t>
            </a:r>
            <a:r>
              <a:rPr sz="2400" spc="-5" dirty="0">
                <a:latin typeface="Times New Roman" panose="02020603050405020304" pitchFamily="18" charset="0"/>
                <a:cs typeface="Times New Roman" panose="02020603050405020304" pitchFamily="18" charset="0"/>
              </a:rPr>
              <a:t>set of principles, </a:t>
            </a:r>
            <a:r>
              <a:rPr sz="2400" spc="-10" dirty="0">
                <a:latin typeface="Times New Roman" panose="02020603050405020304" pitchFamily="18" charset="0"/>
                <a:cs typeface="Times New Roman" panose="02020603050405020304" pitchFamily="18" charset="0"/>
              </a:rPr>
              <a:t>concepts, </a:t>
            </a:r>
            <a:r>
              <a:rPr sz="2400" dirty="0">
                <a:latin typeface="Times New Roman" panose="02020603050405020304" pitchFamily="18" charset="0"/>
                <a:cs typeface="Times New Roman" panose="02020603050405020304" pitchFamily="18" charset="0"/>
              </a:rPr>
              <a:t>and </a:t>
            </a:r>
            <a:r>
              <a:rPr sz="2400" spc="-10" dirty="0">
                <a:latin typeface="Times New Roman" panose="02020603050405020304" pitchFamily="18" charset="0"/>
                <a:cs typeface="Times New Roman" panose="02020603050405020304" pitchFamily="18" charset="0"/>
              </a:rPr>
              <a:t>practices that </a:t>
            </a:r>
            <a:r>
              <a:rPr sz="2400" dirty="0">
                <a:latin typeface="Times New Roman" panose="02020603050405020304" pitchFamily="18" charset="0"/>
                <a:cs typeface="Times New Roman" panose="02020603050405020304" pitchFamily="18" charset="0"/>
              </a:rPr>
              <a:t>guide </a:t>
            </a:r>
            <a:r>
              <a:rPr sz="2400" spc="-53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how</a:t>
            </a:r>
            <a:r>
              <a:rPr sz="240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you </a:t>
            </a:r>
            <a:r>
              <a:rPr sz="2400" dirty="0">
                <a:latin typeface="Times New Roman" panose="02020603050405020304" pitchFamily="18" charset="0"/>
                <a:cs typeface="Times New Roman" panose="02020603050405020304" pitchFamily="18" charset="0"/>
              </a:rPr>
              <a:t>model,</a:t>
            </a:r>
            <a:r>
              <a:rPr sz="2400" spc="-15"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organize,</a:t>
            </a:r>
            <a:r>
              <a:rPr sz="2400" dirty="0">
                <a:latin typeface="Times New Roman" panose="02020603050405020304" pitchFamily="18" charset="0"/>
                <a:cs typeface="Times New Roman" panose="02020603050405020304" pitchFamily="18" charset="0"/>
              </a:rPr>
              <a:t> and</a:t>
            </a:r>
            <a:r>
              <a:rPr sz="2400" spc="-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interact</a:t>
            </a:r>
            <a:r>
              <a:rPr sz="2400" spc="-2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with</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entities</a:t>
            </a:r>
            <a:r>
              <a:rPr sz="2400" spc="-1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in </a:t>
            </a:r>
            <a:r>
              <a:rPr sz="2400" spc="-10" dirty="0">
                <a:latin typeface="Times New Roman" panose="02020603050405020304" pitchFamily="18" charset="0"/>
                <a:cs typeface="Times New Roman" panose="02020603050405020304" pitchFamily="18" charset="0"/>
              </a:rPr>
              <a:t>your</a:t>
            </a:r>
            <a:r>
              <a:rPr sz="2400" spc="-2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code</a:t>
            </a:r>
            <a:r>
              <a:rPr sz="2400" spc="-10" dirty="0" smtClean="0">
                <a:latin typeface="Times New Roman" panose="02020603050405020304" pitchFamily="18" charset="0"/>
                <a:cs typeface="Times New Roman" panose="02020603050405020304" pitchFamily="18" charset="0"/>
              </a:rPr>
              <a:t>.</a:t>
            </a:r>
            <a:endParaRPr lang="en-US" sz="2400" spc="-10" dirty="0" smtClean="0">
              <a:latin typeface="Times New Roman" panose="02020603050405020304" pitchFamily="18" charset="0"/>
              <a:cs typeface="Times New Roman" panose="02020603050405020304" pitchFamily="18" charset="0"/>
            </a:endParaRPr>
          </a:p>
          <a:p>
            <a:pPr marL="241300" marR="304800" indent="-229235" algn="just">
              <a:lnSpc>
                <a:spcPct val="90000"/>
              </a:lnSpc>
              <a:spcBef>
                <a:spcPts val="1005"/>
              </a:spcBef>
              <a:buFont typeface="Arial MT"/>
              <a:buChar char="•"/>
              <a:tabLst>
                <a:tab pos="241935" algn="l"/>
              </a:tabLst>
            </a:pPr>
            <a:endParaRPr sz="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04800" y="457200"/>
            <a:ext cx="11430000" cy="1569660"/>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System Boundary</a:t>
            </a:r>
          </a:p>
          <a:p>
            <a:r>
              <a:rPr lang="en-US" sz="2400" dirty="0">
                <a:latin typeface="Times New Roman" panose="02020603050405020304" pitchFamily="18" charset="0"/>
                <a:cs typeface="Times New Roman" panose="02020603050405020304" pitchFamily="18" charset="0"/>
              </a:rPr>
              <a:t>The system boundary is a visual representation of the scope or limits of the system you are modeling. </a:t>
            </a:r>
            <a:r>
              <a:rPr lang="en-US" sz="2400" dirty="0" smtClean="0">
                <a:latin typeface="Times New Roman" panose="02020603050405020304" pitchFamily="18" charset="0"/>
                <a:cs typeface="Times New Roman" panose="02020603050405020304" pitchFamily="18" charset="0"/>
              </a:rPr>
              <a:t>It defines what is inside the system and what is outside. Ex: Whatever you’re developing, it can be a website, software component, business process, app, etc.</a:t>
            </a:r>
            <a:endParaRPr lang="en-US"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5181600" y="2198499"/>
            <a:ext cx="6705600" cy="3989832"/>
          </a:xfrm>
          <a:prstGeom prst="rect">
            <a:avLst/>
          </a:prstGeom>
        </p:spPr>
      </p:pic>
      <p:sp>
        <p:nvSpPr>
          <p:cNvPr id="8" name="Rectangle 7"/>
          <p:cNvSpPr/>
          <p:nvPr/>
        </p:nvSpPr>
        <p:spPr>
          <a:xfrm>
            <a:off x="267628" y="2186752"/>
            <a:ext cx="5980771" cy="3877985"/>
          </a:xfrm>
          <a:prstGeom prst="rect">
            <a:avLst/>
          </a:prstGeom>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Purpose of Use Case Diagram</a:t>
            </a:r>
          </a:p>
          <a:p>
            <a:pPr>
              <a:lnSpc>
                <a:spcPct val="150000"/>
              </a:lnSpc>
            </a:pPr>
            <a:r>
              <a:rPr lang="en-US" sz="2000" dirty="0">
                <a:latin typeface="Times New Roman" panose="02020603050405020304" pitchFamily="18" charset="0"/>
                <a:cs typeface="Times New Roman" panose="02020603050405020304" pitchFamily="18" charset="0"/>
              </a:rPr>
              <a:t>Use case diagrams are typically developed in the early stage of development </a:t>
            </a:r>
            <a:endParaRPr lang="en-US" sz="2000" dirty="0" smtClean="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Specify </a:t>
            </a:r>
            <a:r>
              <a:rPr lang="en-US" sz="2000" dirty="0">
                <a:latin typeface="Times New Roman" panose="02020603050405020304" pitchFamily="18" charset="0"/>
                <a:cs typeface="Times New Roman" panose="02020603050405020304" pitchFamily="18" charset="0"/>
              </a:rPr>
              <a:t>the context of a system</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Capture the requirements of a system</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Validate a systems architecture</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Drive implementation and generate test cases</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Developed by analysts together with domain experts</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90600" y="609600"/>
            <a:ext cx="7742214" cy="5797981"/>
          </a:xfrm>
          <a:prstGeom prst="rect">
            <a:avLst/>
          </a:prstGeom>
        </p:spPr>
      </p:pic>
      <p:sp>
        <p:nvSpPr>
          <p:cNvPr id="4" name="TextBox 3"/>
          <p:cNvSpPr txBox="1"/>
          <p:nvPr/>
        </p:nvSpPr>
        <p:spPr>
          <a:xfrm>
            <a:off x="9067800" y="1371600"/>
            <a:ext cx="2743200" cy="1200329"/>
          </a:xfrm>
          <a:prstGeom prst="rect">
            <a:avLst/>
          </a:prstGeom>
          <a:noFill/>
        </p:spPr>
        <p:txBody>
          <a:bodyPr wrap="square" rtlCol="0">
            <a:spAutoFit/>
          </a:bodyPr>
          <a:lstStyle/>
          <a:p>
            <a:r>
              <a:rPr lang="en-IN" b="1" u="sng" dirty="0" smtClean="0">
                <a:latin typeface="Times New Roman" panose="02020603050405020304" pitchFamily="18" charset="0"/>
                <a:cs typeface="Times New Roman" panose="02020603050405020304" pitchFamily="18" charset="0"/>
              </a:rPr>
              <a:t>Relations:</a:t>
            </a:r>
          </a:p>
          <a:p>
            <a:r>
              <a:rPr lang="en-IN" dirty="0" smtClean="0">
                <a:latin typeface="Times New Roman" panose="02020603050405020304" pitchFamily="18" charset="0"/>
                <a:cs typeface="Times New Roman" panose="02020603050405020304" pitchFamily="18" charset="0"/>
              </a:rPr>
              <a:t>&lt;&lt;include&gt;&gt; - every time</a:t>
            </a:r>
          </a:p>
          <a:p>
            <a:r>
              <a:rPr lang="en-IN" dirty="0" smtClean="0">
                <a:latin typeface="Times New Roman" panose="02020603050405020304" pitchFamily="18" charset="0"/>
                <a:cs typeface="Times New Roman" panose="02020603050405020304" pitchFamily="18" charset="0"/>
              </a:rPr>
              <a:t>&lt;&lt;extend&gt;&gt; - some times</a:t>
            </a:r>
          </a:p>
          <a:p>
            <a:r>
              <a:rPr lang="en-IN" dirty="0" smtClean="0">
                <a:latin typeface="Times New Roman" panose="02020603050405020304" pitchFamily="18" charset="0"/>
                <a:cs typeface="Times New Roman" panose="02020603050405020304" pitchFamily="18" charset="0"/>
              </a:rPr>
              <a:t>Generalization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46420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333" b="11112"/>
          <a:stretch/>
        </p:blipFill>
        <p:spPr>
          <a:xfrm>
            <a:off x="4419600" y="304800"/>
            <a:ext cx="4805548" cy="6111875"/>
          </a:xfrm>
          <a:prstGeom prst="rect">
            <a:avLst/>
          </a:prstGeom>
        </p:spPr>
      </p:pic>
      <p:sp>
        <p:nvSpPr>
          <p:cNvPr id="5" name="Title 4"/>
          <p:cNvSpPr>
            <a:spLocks noGrp="1"/>
          </p:cNvSpPr>
          <p:nvPr>
            <p:ph type="title"/>
          </p:nvPr>
        </p:nvSpPr>
        <p:spPr>
          <a:xfrm>
            <a:off x="685800" y="122237"/>
            <a:ext cx="4191000" cy="1325563"/>
          </a:xfrm>
        </p:spPr>
        <p:txBody>
          <a:bodyPr>
            <a:normAutofit/>
          </a:bodyPr>
          <a:lstStyle/>
          <a:p>
            <a:r>
              <a:rPr lang="en-US" sz="3200" dirty="0" smtClean="0">
                <a:latin typeface="Times New Roman" panose="02020603050405020304" pitchFamily="18" charset="0"/>
                <a:cs typeface="Times New Roman" panose="02020603050405020304" pitchFamily="18" charset="0"/>
              </a:rPr>
              <a:t>Use case diagram to publish a book</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28600"/>
            <a:ext cx="6019800" cy="6562053"/>
          </a:xfrm>
          <a:prstGeom prst="rect">
            <a:avLst/>
          </a:prstGeom>
          <a:ln>
            <a:solidFill>
              <a:schemeClr val="accent2">
                <a:lumMod val="75000"/>
              </a:schemeClr>
            </a:solidFill>
          </a:ln>
        </p:spPr>
      </p:pic>
      <p:sp>
        <p:nvSpPr>
          <p:cNvPr id="6" name="Rectangle 5"/>
          <p:cNvSpPr/>
          <p:nvPr/>
        </p:nvSpPr>
        <p:spPr>
          <a:xfrm>
            <a:off x="609600" y="581101"/>
            <a:ext cx="3657600" cy="1077218"/>
          </a:xfrm>
          <a:prstGeom prst="rect">
            <a:avLst/>
          </a:prstGeom>
        </p:spPr>
        <p:txBody>
          <a:bodyPr wrap="square">
            <a:spAutoFit/>
          </a:bodyPr>
          <a:lstStyle/>
          <a:p>
            <a:r>
              <a:rPr lang="en-US" sz="3200" dirty="0">
                <a:latin typeface="Times New Roman" panose="02020603050405020304" pitchFamily="18" charset="0"/>
                <a:ea typeface="+mj-ea"/>
                <a:cs typeface="Times New Roman" panose="02020603050405020304" pitchFamily="18" charset="0"/>
              </a:rPr>
              <a:t>Use case diagram for Railway reservation</a:t>
            </a:r>
            <a:endParaRPr lang="en-IN" sz="3200" dirty="0">
              <a:latin typeface="Times New Roman" panose="02020603050405020304" pitchFamily="18" charset="0"/>
              <a:ea typeface="+mj-ea"/>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2424" y="609600"/>
            <a:ext cx="9809376" cy="690574"/>
          </a:xfrm>
          <a:prstGeom prst="rect">
            <a:avLst/>
          </a:prstGeom>
        </p:spPr>
        <p:txBody>
          <a:bodyPr vert="horz" wrap="square" lIns="0" tIns="13335" rIns="0" bIns="0" rtlCol="0">
            <a:spAutoFit/>
          </a:bodyPr>
          <a:lstStyle/>
          <a:p>
            <a:pPr marL="12700">
              <a:lnSpc>
                <a:spcPct val="100000"/>
              </a:lnSpc>
              <a:spcBef>
                <a:spcPts val="105"/>
              </a:spcBef>
            </a:pPr>
            <a:r>
              <a:rPr lang="en-IN" spc="-5" dirty="0" smtClean="0">
                <a:solidFill>
                  <a:srgbClr val="C00000"/>
                </a:solidFill>
                <a:latin typeface="Algerian" panose="04020705040A02060702" pitchFamily="82" charset="0"/>
                <a:cs typeface="Calibri Light"/>
              </a:rPr>
              <a:t>Interaction - </a:t>
            </a:r>
            <a:r>
              <a:rPr spc="-5" dirty="0" smtClean="0">
                <a:solidFill>
                  <a:srgbClr val="7030A0"/>
                </a:solidFill>
                <a:latin typeface="Algerian" panose="04020705040A02060702" pitchFamily="82" charset="0"/>
                <a:cs typeface="Calibri Light"/>
              </a:rPr>
              <a:t>Sequence </a:t>
            </a:r>
            <a:r>
              <a:rPr spc="-5" dirty="0">
                <a:solidFill>
                  <a:srgbClr val="7030A0"/>
                </a:solidFill>
                <a:latin typeface="Algerian" panose="04020705040A02060702" pitchFamily="82" charset="0"/>
                <a:cs typeface="Calibri Light"/>
              </a:rPr>
              <a:t>diagram</a:t>
            </a:r>
          </a:p>
        </p:txBody>
      </p:sp>
      <p:sp>
        <p:nvSpPr>
          <p:cNvPr id="3" name="object 3"/>
          <p:cNvSpPr txBox="1"/>
          <p:nvPr/>
        </p:nvSpPr>
        <p:spPr>
          <a:xfrm>
            <a:off x="820524" y="1589519"/>
            <a:ext cx="10201910" cy="4037003"/>
          </a:xfrm>
          <a:prstGeom prst="rect">
            <a:avLst/>
          </a:prstGeom>
        </p:spPr>
        <p:txBody>
          <a:bodyPr vert="horz" wrap="square" lIns="0" tIns="60960" rIns="0" bIns="0" rtlCol="0">
            <a:spAutoFit/>
          </a:bodyPr>
          <a:lstStyle/>
          <a:p>
            <a:pPr marL="241300" marR="5080" indent="-229235" algn="just">
              <a:lnSpc>
                <a:spcPts val="3020"/>
              </a:lnSpc>
              <a:spcBef>
                <a:spcPts val="480"/>
              </a:spcBef>
              <a:buClr>
                <a:srgbClr val="000000"/>
              </a:buClr>
              <a:buFont typeface="Arial MT"/>
              <a:buChar char="•"/>
              <a:tabLst>
                <a:tab pos="241935" algn="l"/>
              </a:tabLst>
            </a:pPr>
            <a:r>
              <a:rPr lang="en-US" sz="2800" dirty="0">
                <a:latin typeface="Times New Roman" panose="02020603050405020304" pitchFamily="18" charset="0"/>
                <a:cs typeface="Times New Roman" panose="02020603050405020304" pitchFamily="18" charset="0"/>
              </a:rPr>
              <a:t>An interaction diagram is used to show the </a:t>
            </a:r>
            <a:r>
              <a:rPr lang="en-US" sz="2800" b="1" dirty="0">
                <a:latin typeface="Times New Roman" panose="02020603050405020304" pitchFamily="18" charset="0"/>
                <a:cs typeface="Times New Roman" panose="02020603050405020304" pitchFamily="18" charset="0"/>
              </a:rPr>
              <a:t>interactive behavior</a:t>
            </a:r>
            <a:r>
              <a:rPr lang="en-US" sz="2800" dirty="0">
                <a:latin typeface="Times New Roman" panose="02020603050405020304" pitchFamily="18" charset="0"/>
                <a:cs typeface="Times New Roman" panose="02020603050405020304" pitchFamily="18" charset="0"/>
              </a:rPr>
              <a:t> of a system. Since visualizing the interactions in a system can be difficult, we use different types of interaction diagrams to capture various features and aspects of interaction in a system</a:t>
            </a:r>
            <a:r>
              <a:rPr lang="en-US" sz="2800" dirty="0" smtClean="0">
                <a:latin typeface="Times New Roman" panose="02020603050405020304" pitchFamily="18" charset="0"/>
                <a:cs typeface="Times New Roman" panose="02020603050405020304" pitchFamily="18" charset="0"/>
              </a:rPr>
              <a:t>.</a:t>
            </a:r>
            <a:endParaRPr lang="en-US" sz="2800" u="heavy" spc="-5" dirty="0" smtClean="0">
              <a:solidFill>
                <a:srgbClr val="0462C1"/>
              </a:solidFill>
              <a:uFill>
                <a:solidFill>
                  <a:srgbClr val="0462C1"/>
                </a:solidFill>
              </a:uFill>
              <a:latin typeface="Calibri"/>
              <a:cs typeface="Calibri"/>
              <a:hlinkClick r:id="rId2"/>
            </a:endParaRPr>
          </a:p>
          <a:p>
            <a:pPr marL="241300" marR="5080" indent="-229235" algn="just">
              <a:lnSpc>
                <a:spcPts val="3020"/>
              </a:lnSpc>
              <a:spcBef>
                <a:spcPts val="480"/>
              </a:spcBef>
              <a:buClr>
                <a:srgbClr val="000000"/>
              </a:buClr>
              <a:buFont typeface="Arial MT"/>
              <a:buChar char="•"/>
              <a:tabLst>
                <a:tab pos="241935" algn="l"/>
              </a:tabLst>
            </a:pPr>
            <a:r>
              <a:rPr lang="en-US" sz="2800" dirty="0">
                <a:latin typeface="Times New Roman" panose="02020603050405020304" pitchFamily="18" charset="0"/>
                <a:cs typeface="Times New Roman" panose="02020603050405020304" pitchFamily="18" charset="0"/>
              </a:rPr>
              <a:t>Sequence Diagrams are interaction diagrams that detail how operations are carried out. They capture the interaction between objects in the context of a collaboration. </a:t>
            </a:r>
            <a:endParaRPr lang="en-US" sz="2800" dirty="0" smtClean="0">
              <a:latin typeface="Times New Roman" panose="02020603050405020304" pitchFamily="18" charset="0"/>
              <a:cs typeface="Times New Roman" panose="02020603050405020304" pitchFamily="18" charset="0"/>
            </a:endParaRPr>
          </a:p>
          <a:p>
            <a:pPr marL="241300" marR="5080" indent="-229235" algn="just">
              <a:lnSpc>
                <a:spcPts val="3020"/>
              </a:lnSpc>
              <a:spcBef>
                <a:spcPts val="480"/>
              </a:spcBef>
              <a:buClr>
                <a:srgbClr val="000000"/>
              </a:buClr>
              <a:buFont typeface="Arial MT"/>
              <a:buChar char="•"/>
              <a:tabLst>
                <a:tab pos="241935" algn="l"/>
              </a:tabLst>
            </a:pPr>
            <a:r>
              <a:rPr lang="en-US" sz="2800" dirty="0" smtClean="0">
                <a:latin typeface="Times New Roman" panose="02020603050405020304" pitchFamily="18" charset="0"/>
                <a:cs typeface="Times New Roman" panose="02020603050405020304" pitchFamily="18" charset="0"/>
              </a:rPr>
              <a:t>Sequence Diagrams are </a:t>
            </a:r>
            <a:r>
              <a:rPr lang="en-US" sz="2800" b="1" dirty="0" smtClean="0">
                <a:latin typeface="Times New Roman" panose="02020603050405020304" pitchFamily="18" charset="0"/>
                <a:cs typeface="Times New Roman" panose="02020603050405020304" pitchFamily="18" charset="0"/>
              </a:rPr>
              <a:t>time focus and they show the order of the interaction </a:t>
            </a:r>
            <a:r>
              <a:rPr lang="en-US" sz="2800" dirty="0" smtClean="0">
                <a:latin typeface="Times New Roman" panose="02020603050405020304" pitchFamily="18" charset="0"/>
                <a:cs typeface="Times New Roman" panose="02020603050405020304" pitchFamily="18" charset="0"/>
              </a:rPr>
              <a:t>visually </a:t>
            </a:r>
            <a:r>
              <a:rPr lang="en-US" sz="2800" dirty="0">
                <a:latin typeface="Times New Roman" panose="02020603050405020304" pitchFamily="18" charset="0"/>
                <a:cs typeface="Times New Roman" panose="02020603050405020304" pitchFamily="18" charset="0"/>
              </a:rPr>
              <a:t>by using the vertical axis of the diagram to </a:t>
            </a:r>
            <a:r>
              <a:rPr lang="en-US" sz="2800" dirty="0" smtClean="0">
                <a:latin typeface="Times New Roman" panose="02020603050405020304" pitchFamily="18" charset="0"/>
                <a:cs typeface="Times New Roman" panose="02020603050405020304" pitchFamily="18" charset="0"/>
              </a:rPr>
              <a:t>represent </a:t>
            </a:r>
            <a:r>
              <a:rPr lang="en-US" sz="2800" dirty="0">
                <a:latin typeface="Times New Roman" panose="02020603050405020304" pitchFamily="18" charset="0"/>
                <a:cs typeface="Times New Roman" panose="02020603050405020304" pitchFamily="18" charset="0"/>
              </a:rPr>
              <a:t>time what messages are sent and when. </a:t>
            </a:r>
            <a:endParaRPr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3720"/>
          <a:stretch/>
        </p:blipFill>
        <p:spPr>
          <a:xfrm>
            <a:off x="838200" y="152401"/>
            <a:ext cx="9906000" cy="4724400"/>
          </a:xfrm>
          <a:prstGeom prst="rect">
            <a:avLst/>
          </a:prstGeom>
        </p:spPr>
      </p:pic>
      <p:pic>
        <p:nvPicPr>
          <p:cNvPr id="6" name="Picture 5"/>
          <p:cNvPicPr>
            <a:picLocks noChangeAspect="1"/>
          </p:cNvPicPr>
          <p:nvPr/>
        </p:nvPicPr>
        <p:blipFill>
          <a:blip r:embed="rId3"/>
          <a:stretch>
            <a:fillRect/>
          </a:stretch>
        </p:blipFill>
        <p:spPr>
          <a:xfrm>
            <a:off x="10896600" y="3638017"/>
            <a:ext cx="533400" cy="2867022"/>
          </a:xfrm>
          <a:prstGeom prst="rect">
            <a:avLst/>
          </a:prstGeom>
        </p:spPr>
      </p:pic>
      <p:sp>
        <p:nvSpPr>
          <p:cNvPr id="7" name="Rectangle 6"/>
          <p:cNvSpPr/>
          <p:nvPr/>
        </p:nvSpPr>
        <p:spPr>
          <a:xfrm>
            <a:off x="685800" y="5181600"/>
            <a:ext cx="8534400" cy="1323439"/>
          </a:xfrm>
          <a:prstGeom prst="rect">
            <a:avLst/>
          </a:prstGeom>
        </p:spPr>
        <p:txBody>
          <a:bodyPr wrap="square">
            <a:spAutoFit/>
          </a:bodyPr>
          <a:lstStyle/>
          <a:p>
            <a:pPr algn="just"/>
            <a:r>
              <a:rPr lang="en-US" sz="2000" b="1" dirty="0">
                <a:latin typeface="D-DINExp"/>
              </a:rPr>
              <a:t>Actors</a:t>
            </a:r>
            <a:r>
              <a:rPr lang="en-US" sz="2000" dirty="0">
                <a:latin typeface="D-DINExp"/>
              </a:rPr>
              <a:t>: </a:t>
            </a:r>
            <a:r>
              <a:rPr lang="en-US" sz="2000" dirty="0" smtClean="0">
                <a:latin typeface="Times New Roman" panose="02020603050405020304" pitchFamily="18" charset="0"/>
                <a:cs typeface="Times New Roman" panose="02020603050405020304" pitchFamily="18" charset="0"/>
              </a:rPr>
              <a:t>An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actor</a:t>
            </a:r>
            <a:r>
              <a:rPr lang="en-US" sz="2000" dirty="0">
                <a:latin typeface="Times New Roman" panose="02020603050405020304" pitchFamily="18" charset="0"/>
                <a:cs typeface="Times New Roman" panose="02020603050405020304" pitchFamily="18" charset="0"/>
              </a:rPr>
              <a:t> represents an external entity that interacts with the system being modeled. This can be a user, another system, or any other entity that sends or receives messages to/from the system. Actors help identify the boundary between the system and its environment.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38513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32734"/>
          <a:stretch/>
        </p:blipFill>
        <p:spPr>
          <a:xfrm>
            <a:off x="533400" y="685800"/>
            <a:ext cx="5486400" cy="5572125"/>
          </a:xfrm>
          <a:prstGeom prst="rect">
            <a:avLst/>
          </a:prstGeom>
        </p:spPr>
      </p:pic>
      <p:pic>
        <p:nvPicPr>
          <p:cNvPr id="5" name="Picture 4"/>
          <p:cNvPicPr>
            <a:picLocks noChangeAspect="1"/>
          </p:cNvPicPr>
          <p:nvPr/>
        </p:nvPicPr>
        <p:blipFill>
          <a:blip r:embed="rId3"/>
          <a:stretch>
            <a:fillRect/>
          </a:stretch>
        </p:blipFill>
        <p:spPr>
          <a:xfrm>
            <a:off x="6172200" y="685800"/>
            <a:ext cx="5334000" cy="5334000"/>
          </a:xfrm>
          <a:prstGeom prst="rect">
            <a:avLst/>
          </a:prstGeom>
        </p:spPr>
      </p:pic>
    </p:spTree>
    <p:extLst>
      <p:ext uri="{BB962C8B-B14F-4D97-AF65-F5344CB8AC3E}">
        <p14:creationId xmlns:p14="http://schemas.microsoft.com/office/powerpoint/2010/main" val="166130815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008" t="5960" r="1053" b="4593"/>
          <a:stretch/>
        </p:blipFill>
        <p:spPr>
          <a:xfrm>
            <a:off x="4800600" y="228600"/>
            <a:ext cx="7086600" cy="6477000"/>
          </a:xfrm>
          <a:prstGeom prst="rect">
            <a:avLst/>
          </a:prstGeom>
        </p:spPr>
      </p:pic>
      <p:sp>
        <p:nvSpPr>
          <p:cNvPr id="5" name="Rectangle 4"/>
          <p:cNvSpPr/>
          <p:nvPr/>
        </p:nvSpPr>
        <p:spPr>
          <a:xfrm>
            <a:off x="419100" y="152400"/>
            <a:ext cx="4038600" cy="830997"/>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Sequence diagram of a hospital management system</a:t>
            </a:r>
          </a:p>
        </p:txBody>
      </p:sp>
    </p:spTree>
    <p:extLst>
      <p:ext uri="{BB962C8B-B14F-4D97-AF65-F5344CB8AC3E}">
        <p14:creationId xmlns:p14="http://schemas.microsoft.com/office/powerpoint/2010/main" val="186651417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3529"/>
          <a:stretch/>
        </p:blipFill>
        <p:spPr>
          <a:xfrm>
            <a:off x="6019800" y="152400"/>
            <a:ext cx="5791200" cy="6629400"/>
          </a:xfrm>
          <a:prstGeom prst="rect">
            <a:avLst/>
          </a:prstGeom>
        </p:spPr>
      </p:pic>
      <p:sp>
        <p:nvSpPr>
          <p:cNvPr id="6" name="Rectangle 5"/>
          <p:cNvSpPr/>
          <p:nvPr/>
        </p:nvSpPr>
        <p:spPr>
          <a:xfrm>
            <a:off x="381000" y="533400"/>
            <a:ext cx="4038600" cy="830997"/>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Sequence diagram </a:t>
            </a:r>
            <a:r>
              <a:rPr lang="en-US" sz="2400" b="1" dirty="0" smtClean="0">
                <a:latin typeface="Times New Roman" panose="02020603050405020304" pitchFamily="18" charset="0"/>
                <a:cs typeface="Times New Roman" panose="02020603050405020304" pitchFamily="18" charset="0"/>
              </a:rPr>
              <a:t>for ATM systems</a:t>
            </a:r>
            <a:endParaRPr lang="en-US" sz="24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488035" y="1733550"/>
            <a:ext cx="5364835" cy="201930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6400" t="11600" r="22000" b="26000"/>
          <a:stretch/>
        </p:blipFill>
        <p:spPr>
          <a:xfrm>
            <a:off x="152400" y="2019300"/>
            <a:ext cx="2858477" cy="1447800"/>
          </a:xfrm>
          <a:prstGeom prst="rect">
            <a:avLst/>
          </a:prstGeom>
        </p:spPr>
      </p:pic>
      <p:sp>
        <p:nvSpPr>
          <p:cNvPr id="9" name="TextBox 8"/>
          <p:cNvSpPr txBox="1"/>
          <p:nvPr/>
        </p:nvSpPr>
        <p:spPr>
          <a:xfrm>
            <a:off x="488035" y="2209800"/>
            <a:ext cx="1493165" cy="381000"/>
          </a:xfrm>
          <a:prstGeom prst="rect">
            <a:avLst/>
          </a:prstGeom>
          <a:noFill/>
        </p:spPr>
        <p:txBody>
          <a:bodyPr wrap="square" rtlCol="0">
            <a:spAutoFit/>
          </a:bodyPr>
          <a:lstStyle/>
          <a:p>
            <a:r>
              <a:rPr lang="en-US" dirty="0" smtClean="0"/>
              <a:t>Lifeline</a:t>
            </a:r>
            <a:endParaRPr lang="en-IN"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7250" y="457200"/>
            <a:ext cx="7922261" cy="690574"/>
          </a:xfrm>
          <a:prstGeom prst="rect">
            <a:avLst/>
          </a:prstGeom>
        </p:spPr>
        <p:txBody>
          <a:bodyPr vert="horz" wrap="square" lIns="0" tIns="13335" rIns="0" bIns="0" rtlCol="0">
            <a:spAutoFit/>
          </a:bodyPr>
          <a:lstStyle/>
          <a:p>
            <a:pPr marL="12700">
              <a:lnSpc>
                <a:spcPct val="100000"/>
              </a:lnSpc>
              <a:spcBef>
                <a:spcPts val="105"/>
              </a:spcBef>
            </a:pPr>
            <a:r>
              <a:rPr spc="-5" dirty="0">
                <a:solidFill>
                  <a:srgbClr val="7030A0"/>
                </a:solidFill>
                <a:latin typeface="Algerian" panose="04020705040A02060702" pitchFamily="82" charset="0"/>
                <a:cs typeface="Calibri Light"/>
              </a:rPr>
              <a:t>Communication diagram</a:t>
            </a:r>
          </a:p>
        </p:txBody>
      </p:sp>
      <p:sp>
        <p:nvSpPr>
          <p:cNvPr id="3" name="object 3"/>
          <p:cNvSpPr txBox="1"/>
          <p:nvPr/>
        </p:nvSpPr>
        <p:spPr>
          <a:xfrm>
            <a:off x="838200" y="1295400"/>
            <a:ext cx="10896600" cy="5184753"/>
          </a:xfrm>
          <a:prstGeom prst="rect">
            <a:avLst/>
          </a:prstGeom>
        </p:spPr>
        <p:txBody>
          <a:bodyPr vert="horz" wrap="square" lIns="0" tIns="54610" rIns="0" bIns="0" rtlCol="0">
            <a:spAutoFit/>
          </a:bodyPr>
          <a:lstStyle/>
          <a:p>
            <a:pPr marL="241300" marR="5080" indent="-229235" algn="just">
              <a:spcBef>
                <a:spcPts val="430"/>
              </a:spcBef>
              <a:buClr>
                <a:srgbClr val="000000"/>
              </a:buClr>
              <a:buFont typeface="Arial MT"/>
              <a:buChar char="•"/>
              <a:tabLst>
                <a:tab pos="241935" algn="l"/>
              </a:tabLst>
            </a:pPr>
            <a:r>
              <a:rPr lang="en-US" sz="2400" dirty="0" smtClean="0">
                <a:latin typeface="Times New Roman" panose="02020603050405020304" pitchFamily="18" charset="0"/>
                <a:cs typeface="Times New Roman" panose="02020603050405020304" pitchFamily="18" charset="0"/>
              </a:rPr>
              <a:t>It is a </a:t>
            </a:r>
            <a:r>
              <a:rPr lang="en-US" sz="2400" dirty="0">
                <a:latin typeface="Times New Roman" panose="02020603050405020304" pitchFamily="18" charset="0"/>
                <a:cs typeface="Times New Roman" panose="02020603050405020304" pitchFamily="18" charset="0"/>
              </a:rPr>
              <a:t>kind of interaction diagram, shows how objects interact. </a:t>
            </a:r>
            <a:endParaRPr lang="en-US" sz="2400" dirty="0" smtClean="0">
              <a:latin typeface="Times New Roman" panose="02020603050405020304" pitchFamily="18" charset="0"/>
              <a:cs typeface="Times New Roman" panose="02020603050405020304" pitchFamily="18" charset="0"/>
            </a:endParaRPr>
          </a:p>
          <a:p>
            <a:pPr marL="241300" marR="5080" indent="-229235" algn="just">
              <a:spcBef>
                <a:spcPts val="430"/>
              </a:spcBef>
              <a:buClr>
                <a:srgbClr val="000000"/>
              </a:buClr>
              <a:buFont typeface="Arial MT"/>
              <a:buChar char="•"/>
              <a:tabLst>
                <a:tab pos="241935" algn="l"/>
              </a:tabLst>
            </a:pPr>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communication diagram is an extension of object </a:t>
            </a:r>
            <a:r>
              <a:rPr lang="en-US" sz="2400" dirty="0" smtClean="0">
                <a:latin typeface="Times New Roman" panose="02020603050405020304" pitchFamily="18" charset="0"/>
                <a:cs typeface="Times New Roman" panose="02020603050405020304" pitchFamily="18" charset="0"/>
              </a:rPr>
              <a:t>diagram.</a:t>
            </a:r>
          </a:p>
          <a:p>
            <a:pPr marL="241300" marR="5080" indent="-229235" algn="just">
              <a:spcBef>
                <a:spcPts val="430"/>
              </a:spcBef>
              <a:buClr>
                <a:srgbClr val="000000"/>
              </a:buClr>
              <a:buFont typeface="Arial MT"/>
              <a:buChar char="•"/>
              <a:tabLst>
                <a:tab pos="241935" algn="l"/>
              </a:tabLst>
            </a:pPr>
            <a:r>
              <a:rPr lang="en-US" sz="2400" dirty="0" smtClean="0">
                <a:latin typeface="Times New Roman" panose="02020603050405020304" pitchFamily="18" charset="0"/>
                <a:cs typeface="Times New Roman" panose="02020603050405020304" pitchFamily="18" charset="0"/>
              </a:rPr>
              <a:t>It offers </a:t>
            </a:r>
            <a:r>
              <a:rPr lang="en-US" sz="2400" dirty="0">
                <a:latin typeface="Times New Roman" panose="02020603050405020304" pitchFamily="18" charset="0"/>
                <a:cs typeface="Times New Roman" panose="02020603050405020304" pitchFamily="18" charset="0"/>
              </a:rPr>
              <a:t>the same information as a sequence diagram, </a:t>
            </a:r>
            <a:r>
              <a:rPr lang="en-US" sz="2400" dirty="0" smtClean="0">
                <a:latin typeface="Times New Roman" panose="02020603050405020304" pitchFamily="18" charset="0"/>
                <a:cs typeface="Times New Roman" panose="02020603050405020304" pitchFamily="18" charset="0"/>
              </a:rPr>
              <a:t>but a </a:t>
            </a:r>
            <a:r>
              <a:rPr lang="en-US" sz="2400" dirty="0">
                <a:latin typeface="Times New Roman" panose="02020603050405020304" pitchFamily="18" charset="0"/>
                <a:cs typeface="Times New Roman" panose="02020603050405020304" pitchFamily="18" charset="0"/>
              </a:rPr>
              <a:t>communication </a:t>
            </a:r>
            <a:r>
              <a:rPr lang="en-US" sz="2400" dirty="0" smtClean="0">
                <a:latin typeface="Times New Roman" panose="02020603050405020304" pitchFamily="18" charset="0"/>
                <a:cs typeface="Times New Roman" panose="02020603050405020304" pitchFamily="18" charset="0"/>
              </a:rPr>
              <a:t>diagram </a:t>
            </a:r>
            <a:r>
              <a:rPr lang="en-US" sz="2400" dirty="0">
                <a:latin typeface="Times New Roman" panose="02020603050405020304" pitchFamily="18" charset="0"/>
                <a:cs typeface="Times New Roman" panose="02020603050405020304" pitchFamily="18" charset="0"/>
              </a:rPr>
              <a:t>emphasizes the messages exchanged between objects in an application</a:t>
            </a:r>
            <a:r>
              <a:rPr lang="en-US" sz="2400" dirty="0" smtClean="0">
                <a:latin typeface="Times New Roman" panose="02020603050405020304" pitchFamily="18" charset="0"/>
                <a:cs typeface="Times New Roman" panose="02020603050405020304" pitchFamily="18" charset="0"/>
              </a:rPr>
              <a:t>.</a:t>
            </a:r>
          </a:p>
          <a:p>
            <a:pPr marL="241300" marR="5080" indent="-229235" algn="just">
              <a:spcBef>
                <a:spcPts val="430"/>
              </a:spcBef>
              <a:buClr>
                <a:srgbClr val="000000"/>
              </a:buClr>
              <a:buFont typeface="Arial MT"/>
              <a:buChar char="•"/>
              <a:tabLst>
                <a:tab pos="241935" algn="l"/>
              </a:tabLst>
            </a:pPr>
            <a:r>
              <a:rPr lang="en-US" sz="2400" dirty="0" smtClean="0">
                <a:latin typeface="Times New Roman" panose="02020603050405020304" pitchFamily="18" charset="0"/>
                <a:cs typeface="Times New Roman" panose="02020603050405020304" pitchFamily="18" charset="0"/>
              </a:rPr>
              <a:t>It offers the </a:t>
            </a:r>
            <a:r>
              <a:rPr lang="en-US" sz="2400" dirty="0">
                <a:latin typeface="Times New Roman" panose="02020603050405020304" pitchFamily="18" charset="0"/>
                <a:cs typeface="Times New Roman" panose="02020603050405020304" pitchFamily="18" charset="0"/>
              </a:rPr>
              <a:t>broader perspective within a </a:t>
            </a:r>
            <a:r>
              <a:rPr lang="en-US" sz="2400" dirty="0" smtClean="0">
                <a:latin typeface="Times New Roman" panose="02020603050405020304" pitchFamily="18" charset="0"/>
                <a:cs typeface="Times New Roman" panose="02020603050405020304" pitchFamily="18" charset="0"/>
              </a:rPr>
              <a:t>process.</a:t>
            </a:r>
          </a:p>
          <a:p>
            <a:pPr marL="241300" marR="5080" indent="-229235" algn="just">
              <a:spcBef>
                <a:spcPts val="430"/>
              </a:spcBef>
              <a:buClr>
                <a:srgbClr val="000000"/>
              </a:buClr>
              <a:buFont typeface="Arial MT"/>
              <a:buChar char="•"/>
              <a:tabLst>
                <a:tab pos="241935" algn="l"/>
              </a:tabLst>
            </a:pPr>
            <a:endParaRPr lang="en-US" sz="800" dirty="0" smtClean="0">
              <a:latin typeface="Times New Roman" panose="02020603050405020304" pitchFamily="18" charset="0"/>
              <a:cs typeface="Times New Roman" panose="02020603050405020304" pitchFamily="18" charset="0"/>
            </a:endParaRPr>
          </a:p>
          <a:p>
            <a:r>
              <a:rPr lang="en-US" sz="2400" b="1" i="1" dirty="0">
                <a:solidFill>
                  <a:srgbClr val="C00000"/>
                </a:solidFill>
                <a:latin typeface="Times New Roman" panose="02020603050405020304" pitchFamily="18" charset="0"/>
                <a:cs typeface="Times New Roman" panose="02020603050405020304" pitchFamily="18" charset="0"/>
              </a:rPr>
              <a:t>The symbols and notations used in communication diagrams are the same notations for sequence diagrams.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Rectangles represent objects that make up the application.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Lines between class instances represent the relationships between different parts of the application.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Arrows represent the messages that are sent between objects.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Numbering lets you know in what order the messages are sent and how many messages are required to finish a process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8900" rIns="0" bIns="0" rtlCol="0">
            <a:spAutoFit/>
          </a:bodyPr>
          <a:lstStyle/>
          <a:p>
            <a:pPr marL="12700" marR="5080" algn="ctr">
              <a:lnSpc>
                <a:spcPts val="4750"/>
              </a:lnSpc>
              <a:spcBef>
                <a:spcPts val="700"/>
              </a:spcBef>
            </a:pPr>
            <a:r>
              <a:rPr spc="-10" dirty="0">
                <a:solidFill>
                  <a:srgbClr val="C00000"/>
                </a:solidFill>
                <a:latin typeface="Times New Roman" panose="02020603050405020304" pitchFamily="18" charset="0"/>
                <a:cs typeface="Times New Roman" panose="02020603050405020304" pitchFamily="18" charset="0"/>
              </a:rPr>
              <a:t>Structured to Object Oriented Approach by  Examples</a:t>
            </a:r>
          </a:p>
        </p:txBody>
      </p:sp>
      <p:sp>
        <p:nvSpPr>
          <p:cNvPr id="3" name="object 3"/>
          <p:cNvSpPr txBox="1"/>
          <p:nvPr/>
        </p:nvSpPr>
        <p:spPr>
          <a:xfrm>
            <a:off x="838201" y="2057400"/>
            <a:ext cx="10134600" cy="3395345"/>
          </a:xfrm>
          <a:prstGeom prst="rect">
            <a:avLst/>
          </a:prstGeom>
        </p:spPr>
        <p:txBody>
          <a:bodyPr vert="horz" wrap="square" lIns="0" tIns="60960" rIns="0" bIns="0" rtlCol="0">
            <a:spAutoFit/>
          </a:bodyPr>
          <a:lstStyle/>
          <a:p>
            <a:pPr marL="241300" marR="356870" indent="-229235" algn="just">
              <a:lnSpc>
                <a:spcPts val="3020"/>
              </a:lnSpc>
              <a:spcBef>
                <a:spcPts val="480"/>
              </a:spcBef>
              <a:buFont typeface="Arial MT"/>
              <a:buChar char="•"/>
              <a:tabLst>
                <a:tab pos="241935" algn="l"/>
              </a:tabLst>
            </a:pPr>
            <a:r>
              <a:rPr sz="2800" spc="-10" dirty="0">
                <a:latin typeface="Times New Roman" panose="02020603050405020304" pitchFamily="18" charset="0"/>
                <a:cs typeface="Times New Roman" panose="02020603050405020304" pitchFamily="18" charset="0"/>
              </a:rPr>
              <a:t>The</a:t>
            </a:r>
            <a:r>
              <a:rPr sz="2800" spc="-5" dirty="0">
                <a:latin typeface="Times New Roman" panose="02020603050405020304" pitchFamily="18" charset="0"/>
                <a:cs typeface="Times New Roman" panose="02020603050405020304" pitchFamily="18" charset="0"/>
              </a:rPr>
              <a:t> </a:t>
            </a:r>
            <a:r>
              <a:rPr sz="2800" b="1" u="sng" spc="-15" dirty="0">
                <a:latin typeface="Times New Roman" panose="02020603050405020304" pitchFamily="18" charset="0"/>
                <a:cs typeface="Times New Roman" panose="02020603050405020304" pitchFamily="18" charset="0"/>
              </a:rPr>
              <a:t>structured</a:t>
            </a:r>
            <a:r>
              <a:rPr sz="2800" b="1" u="sng" spc="50" dirty="0">
                <a:latin typeface="Times New Roman" panose="02020603050405020304" pitchFamily="18" charset="0"/>
                <a:cs typeface="Times New Roman" panose="02020603050405020304" pitchFamily="18" charset="0"/>
              </a:rPr>
              <a:t> </a:t>
            </a:r>
            <a:r>
              <a:rPr sz="2800" b="1" u="sng" spc="-20" dirty="0">
                <a:latin typeface="Times New Roman" panose="02020603050405020304" pitchFamily="18" charset="0"/>
                <a:cs typeface="Times New Roman" panose="02020603050405020304" pitchFamily="18" charset="0"/>
              </a:rPr>
              <a:t>programming</a:t>
            </a:r>
            <a:r>
              <a:rPr sz="2800" b="1" u="sng" spc="3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approach</a:t>
            </a:r>
            <a:r>
              <a:rPr sz="2800" spc="3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focuses on </a:t>
            </a:r>
            <a:r>
              <a:rPr sz="2800" spc="-10" dirty="0">
                <a:solidFill>
                  <a:srgbClr val="7030A0"/>
                </a:solidFill>
                <a:latin typeface="Times New Roman" panose="02020603050405020304" pitchFamily="18" charset="0"/>
                <a:cs typeface="Times New Roman" panose="02020603050405020304" pitchFamily="18" charset="0"/>
              </a:rPr>
              <a:t>breaking</a:t>
            </a:r>
            <a:r>
              <a:rPr sz="2800" spc="1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down</a:t>
            </a:r>
            <a:r>
              <a:rPr sz="2800" spc="2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a </a:t>
            </a:r>
            <a:r>
              <a:rPr sz="2800" spc="-620" dirty="0">
                <a:latin typeface="Times New Roman" panose="02020603050405020304" pitchFamily="18" charset="0"/>
                <a:cs typeface="Times New Roman" panose="02020603050405020304" pitchFamily="18" charset="0"/>
              </a:rPr>
              <a:t> </a:t>
            </a:r>
            <a:r>
              <a:rPr sz="2800" spc="-15" dirty="0">
                <a:solidFill>
                  <a:srgbClr val="7030A0"/>
                </a:solidFill>
                <a:latin typeface="Times New Roman" panose="02020603050405020304" pitchFamily="18" charset="0"/>
                <a:cs typeface="Times New Roman" panose="02020603050405020304" pitchFamily="18" charset="0"/>
              </a:rPr>
              <a:t>problem</a:t>
            </a:r>
            <a:r>
              <a:rPr sz="2800" spc="30" dirty="0">
                <a:solidFill>
                  <a:schemeClr val="accent6">
                    <a:lumMod val="75000"/>
                  </a:schemeClr>
                </a:solidFill>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into</a:t>
            </a:r>
            <a:r>
              <a:rPr sz="2800" dirty="0">
                <a:solidFill>
                  <a:schemeClr val="accent6">
                    <a:lumMod val="75000"/>
                  </a:schemeClr>
                </a:solidFill>
                <a:latin typeface="Times New Roman" panose="02020603050405020304" pitchFamily="18" charset="0"/>
                <a:cs typeface="Times New Roman" panose="02020603050405020304" pitchFamily="18" charset="0"/>
              </a:rPr>
              <a:t> </a:t>
            </a:r>
            <a:r>
              <a:rPr sz="2800" spc="-40" dirty="0">
                <a:solidFill>
                  <a:schemeClr val="accent6">
                    <a:lumMod val="75000"/>
                  </a:schemeClr>
                </a:solidFill>
                <a:latin typeface="Times New Roman" panose="02020603050405020304" pitchFamily="18" charset="0"/>
                <a:cs typeface="Times New Roman" panose="02020603050405020304" pitchFamily="18" charset="0"/>
              </a:rPr>
              <a:t>smaller</a:t>
            </a:r>
            <a:r>
              <a:rPr sz="2800" spc="-40" dirty="0">
                <a:latin typeface="Times New Roman" panose="02020603050405020304" pitchFamily="18" charset="0"/>
                <a:cs typeface="Times New Roman" panose="02020603050405020304" pitchFamily="18" charset="0"/>
              </a:rPr>
              <a:t>,</a:t>
            </a:r>
            <a:r>
              <a:rPr sz="2800" spc="10" dirty="0">
                <a:latin typeface="Times New Roman" panose="02020603050405020304" pitchFamily="18" charset="0"/>
                <a:cs typeface="Times New Roman" panose="02020603050405020304" pitchFamily="18" charset="0"/>
              </a:rPr>
              <a:t> </a:t>
            </a:r>
            <a:r>
              <a:rPr sz="2800" spc="-40" dirty="0">
                <a:solidFill>
                  <a:schemeClr val="accent6">
                    <a:lumMod val="75000"/>
                  </a:schemeClr>
                </a:solidFill>
                <a:latin typeface="Times New Roman" panose="02020603050405020304" pitchFamily="18" charset="0"/>
                <a:cs typeface="Times New Roman" panose="02020603050405020304" pitchFamily="18" charset="0"/>
              </a:rPr>
              <a:t>manageable</a:t>
            </a:r>
            <a:r>
              <a:rPr sz="2800" spc="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components</a:t>
            </a:r>
            <a:r>
              <a:rPr sz="2800" spc="4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called</a:t>
            </a:r>
            <a:r>
              <a:rPr sz="2800" spc="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functions</a:t>
            </a:r>
            <a:r>
              <a:rPr sz="2800" spc="2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or </a:t>
            </a:r>
            <a:r>
              <a:rPr sz="2800" spc="-5" dirty="0">
                <a:latin typeface="Times New Roman" panose="02020603050405020304" pitchFamily="18" charset="0"/>
                <a:cs typeface="Times New Roman" panose="02020603050405020304" pitchFamily="18" charset="0"/>
              </a:rPr>
              <a:t> </a:t>
            </a:r>
            <a:r>
              <a:rPr sz="2800" spc="-15" dirty="0">
                <a:latin typeface="Times New Roman" panose="02020603050405020304" pitchFamily="18" charset="0"/>
                <a:cs typeface="Times New Roman" panose="02020603050405020304" pitchFamily="18" charset="0"/>
              </a:rPr>
              <a:t>procedures.</a:t>
            </a:r>
            <a:endParaRPr sz="2800" dirty="0">
              <a:latin typeface="Times New Roman" panose="02020603050405020304" pitchFamily="18" charset="0"/>
              <a:cs typeface="Times New Roman" panose="02020603050405020304" pitchFamily="18" charset="0"/>
            </a:endParaRPr>
          </a:p>
          <a:p>
            <a:pPr marL="241300" marR="462915" indent="-229235" algn="just">
              <a:lnSpc>
                <a:spcPts val="3020"/>
              </a:lnSpc>
              <a:spcBef>
                <a:spcPts val="1019"/>
              </a:spcBef>
              <a:buFont typeface="Arial MT"/>
              <a:buChar char="•"/>
              <a:tabLst>
                <a:tab pos="241935" algn="l"/>
              </a:tabLst>
            </a:pPr>
            <a:r>
              <a:rPr sz="2800" spc="-10" dirty="0">
                <a:latin typeface="Times New Roman" panose="02020603050405020304" pitchFamily="18" charset="0"/>
                <a:cs typeface="Times New Roman" panose="02020603050405020304" pitchFamily="18" charset="0"/>
              </a:rPr>
              <a:t>These</a:t>
            </a:r>
            <a:r>
              <a:rPr sz="280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functions</a:t>
            </a:r>
            <a:r>
              <a:rPr sz="2800" spc="50" dirty="0">
                <a:latin typeface="Times New Roman" panose="02020603050405020304" pitchFamily="18" charset="0"/>
                <a:cs typeface="Times New Roman" panose="02020603050405020304" pitchFamily="18" charset="0"/>
              </a:rPr>
              <a:t> </a:t>
            </a:r>
            <a:r>
              <a:rPr sz="2800" spc="-25" dirty="0">
                <a:latin typeface="Times New Roman" panose="02020603050405020304" pitchFamily="18" charset="0"/>
                <a:cs typeface="Times New Roman" panose="02020603050405020304" pitchFamily="18" charset="0"/>
              </a:rPr>
              <a:t>operate</a:t>
            </a:r>
            <a:r>
              <a:rPr sz="2800" spc="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on</a:t>
            </a:r>
            <a:r>
              <a:rPr sz="2800" spc="20" dirty="0">
                <a:latin typeface="Times New Roman" panose="02020603050405020304" pitchFamily="18" charset="0"/>
                <a:cs typeface="Times New Roman" panose="02020603050405020304" pitchFamily="18" charset="0"/>
              </a:rPr>
              <a:t> </a:t>
            </a:r>
            <a:r>
              <a:rPr sz="2800" spc="-20" dirty="0">
                <a:latin typeface="Times New Roman" panose="02020603050405020304" pitchFamily="18" charset="0"/>
                <a:cs typeface="Times New Roman" panose="02020603050405020304" pitchFamily="18" charset="0"/>
              </a:rPr>
              <a:t>data</a:t>
            </a:r>
            <a:r>
              <a:rPr sz="2800" spc="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using</a:t>
            </a:r>
            <a:r>
              <a:rPr sz="2800" spc="30" dirty="0">
                <a:latin typeface="Times New Roman" panose="02020603050405020304" pitchFamily="18" charset="0"/>
                <a:cs typeface="Times New Roman" panose="02020603050405020304" pitchFamily="18" charset="0"/>
              </a:rPr>
              <a:t> </a:t>
            </a:r>
            <a:r>
              <a:rPr sz="2800" b="1" spc="-20" dirty="0">
                <a:solidFill>
                  <a:schemeClr val="accent4">
                    <a:lumMod val="50000"/>
                  </a:schemeClr>
                </a:solidFill>
                <a:latin typeface="Times New Roman" panose="02020603050405020304" pitchFamily="18" charset="0"/>
                <a:cs typeface="Times New Roman" panose="02020603050405020304" pitchFamily="18" charset="0"/>
              </a:rPr>
              <a:t>control</a:t>
            </a:r>
            <a:r>
              <a:rPr sz="2800" b="1" spc="10" dirty="0">
                <a:solidFill>
                  <a:schemeClr val="accent4">
                    <a:lumMod val="50000"/>
                  </a:schemeClr>
                </a:solidFill>
                <a:latin typeface="Times New Roman" panose="02020603050405020304" pitchFamily="18" charset="0"/>
                <a:cs typeface="Times New Roman" panose="02020603050405020304" pitchFamily="18" charset="0"/>
              </a:rPr>
              <a:t> </a:t>
            </a:r>
            <a:r>
              <a:rPr sz="2800" b="1" spc="-15" dirty="0">
                <a:solidFill>
                  <a:schemeClr val="accent4">
                    <a:lumMod val="50000"/>
                  </a:schemeClr>
                </a:solidFill>
                <a:latin typeface="Times New Roman" panose="02020603050405020304" pitchFamily="18" charset="0"/>
                <a:cs typeface="Times New Roman" panose="02020603050405020304" pitchFamily="18" charset="0"/>
              </a:rPr>
              <a:t>structures</a:t>
            </a:r>
            <a:r>
              <a:rPr sz="2800" b="1" spc="55" dirty="0">
                <a:solidFill>
                  <a:schemeClr val="accent4">
                    <a:lumMod val="50000"/>
                  </a:schemeClr>
                </a:solidFill>
                <a:latin typeface="Times New Roman" panose="02020603050405020304" pitchFamily="18" charset="0"/>
                <a:cs typeface="Times New Roman" panose="02020603050405020304" pitchFamily="18" charset="0"/>
              </a:rPr>
              <a:t> </a:t>
            </a:r>
            <a:r>
              <a:rPr sz="2800" spc="-30" dirty="0">
                <a:latin typeface="Times New Roman" panose="02020603050405020304" pitchFamily="18" charset="0"/>
                <a:cs typeface="Times New Roman" panose="02020603050405020304" pitchFamily="18" charset="0"/>
              </a:rPr>
              <a:t>like</a:t>
            </a:r>
            <a:r>
              <a:rPr sz="2800" spc="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loops </a:t>
            </a:r>
            <a:r>
              <a:rPr sz="2800" spc="-62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and</a:t>
            </a:r>
            <a:r>
              <a:rPr sz="2800" spc="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conditionals.</a:t>
            </a:r>
            <a:endParaRPr sz="2800" dirty="0">
              <a:latin typeface="Times New Roman" panose="02020603050405020304" pitchFamily="18" charset="0"/>
              <a:cs typeface="Times New Roman" panose="02020603050405020304" pitchFamily="18" charset="0"/>
            </a:endParaRPr>
          </a:p>
          <a:p>
            <a:pPr marL="241300" marR="5080" indent="-229235" algn="just">
              <a:lnSpc>
                <a:spcPct val="90000"/>
              </a:lnSpc>
              <a:spcBef>
                <a:spcPts val="960"/>
              </a:spcBef>
              <a:buFont typeface="Arial MT"/>
              <a:buChar char="•"/>
              <a:tabLst>
                <a:tab pos="241935" algn="l"/>
              </a:tabLst>
            </a:pPr>
            <a:r>
              <a:rPr sz="2800" spc="-45" dirty="0">
                <a:latin typeface="Times New Roman" panose="02020603050405020304" pitchFamily="18" charset="0"/>
                <a:cs typeface="Times New Roman" panose="02020603050405020304" pitchFamily="18" charset="0"/>
              </a:rPr>
              <a:t>However,</a:t>
            </a:r>
            <a:r>
              <a:rPr sz="2800" spc="1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as</a:t>
            </a:r>
            <a:r>
              <a:rPr sz="2800" spc="10" dirty="0">
                <a:latin typeface="Times New Roman" panose="02020603050405020304" pitchFamily="18" charset="0"/>
                <a:cs typeface="Times New Roman" panose="02020603050405020304" pitchFamily="18" charset="0"/>
              </a:rPr>
              <a:t> </a:t>
            </a:r>
            <a:r>
              <a:rPr sz="2800" spc="-25" dirty="0">
                <a:latin typeface="Times New Roman" panose="02020603050405020304" pitchFamily="18" charset="0"/>
                <a:cs typeface="Times New Roman" panose="02020603050405020304" pitchFamily="18" charset="0"/>
              </a:rPr>
              <a:t>systems</a:t>
            </a:r>
            <a:r>
              <a:rPr sz="2800" spc="30" dirty="0">
                <a:latin typeface="Times New Roman" panose="02020603050405020304" pitchFamily="18" charset="0"/>
                <a:cs typeface="Times New Roman" panose="02020603050405020304" pitchFamily="18" charset="0"/>
              </a:rPr>
              <a:t> </a:t>
            </a:r>
            <a:r>
              <a:rPr sz="2800" spc="-20" dirty="0">
                <a:latin typeface="Times New Roman" panose="02020603050405020304" pitchFamily="18" charset="0"/>
                <a:cs typeface="Times New Roman" panose="02020603050405020304" pitchFamily="18" charset="0"/>
              </a:rPr>
              <a:t>grow</a:t>
            </a:r>
            <a:r>
              <a:rPr sz="2800" spc="1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in</a:t>
            </a:r>
            <a:r>
              <a:rPr sz="2800" spc="20" dirty="0">
                <a:latin typeface="Times New Roman" panose="02020603050405020304" pitchFamily="18" charset="0"/>
                <a:cs typeface="Times New Roman" panose="02020603050405020304" pitchFamily="18" charset="0"/>
              </a:rPr>
              <a:t> </a:t>
            </a:r>
            <a:r>
              <a:rPr sz="2800" spc="-35" dirty="0">
                <a:latin typeface="Times New Roman" panose="02020603050405020304" pitchFamily="18" charset="0"/>
                <a:cs typeface="Times New Roman" panose="02020603050405020304" pitchFamily="18" charset="0"/>
              </a:rPr>
              <a:t>complexity,</a:t>
            </a:r>
            <a:r>
              <a:rPr sz="2800" spc="50" dirty="0">
                <a:latin typeface="Times New Roman" panose="02020603050405020304" pitchFamily="18" charset="0"/>
                <a:cs typeface="Times New Roman" panose="02020603050405020304" pitchFamily="18" charset="0"/>
              </a:rPr>
              <a:t> </a:t>
            </a:r>
            <a:r>
              <a:rPr sz="2800" spc="-15" dirty="0">
                <a:latin typeface="Times New Roman" panose="02020603050405020304" pitchFamily="18" charset="0"/>
                <a:cs typeface="Times New Roman" panose="02020603050405020304" pitchFamily="18" charset="0"/>
              </a:rPr>
              <a:t>structured</a:t>
            </a:r>
            <a:r>
              <a:rPr sz="2800" spc="55" dirty="0">
                <a:latin typeface="Times New Roman" panose="02020603050405020304" pitchFamily="18" charset="0"/>
                <a:cs typeface="Times New Roman" panose="02020603050405020304" pitchFamily="18" charset="0"/>
              </a:rPr>
              <a:t> </a:t>
            </a:r>
            <a:r>
              <a:rPr sz="2800" spc="-20" dirty="0" smtClean="0">
                <a:latin typeface="Times New Roman" panose="02020603050405020304" pitchFamily="18" charset="0"/>
                <a:cs typeface="Times New Roman" panose="02020603050405020304" pitchFamily="18" charset="0"/>
              </a:rPr>
              <a:t>programming</a:t>
            </a:r>
            <a:r>
              <a:rPr lang="en-US" sz="2800" spc="-20" dirty="0" smtClean="0">
                <a:latin typeface="Times New Roman" panose="02020603050405020304" pitchFamily="18" charset="0"/>
                <a:cs typeface="Times New Roman" panose="02020603050405020304" pitchFamily="18" charset="0"/>
              </a:rPr>
              <a:t> </a:t>
            </a:r>
            <a:r>
              <a:rPr lang="en-US" sz="2800" spc="-35" dirty="0">
                <a:latin typeface="Times New Roman" panose="02020603050405020304" pitchFamily="18" charset="0"/>
                <a:cs typeface="Times New Roman" panose="02020603050405020304" pitchFamily="18" charset="0"/>
              </a:rPr>
              <a:t>(</a:t>
            </a:r>
            <a:r>
              <a:rPr lang="es-ES" sz="2800" spc="-35" dirty="0">
                <a:latin typeface="Times New Roman" panose="02020603050405020304" pitchFamily="18" charset="0"/>
                <a:cs typeface="Times New Roman" panose="02020603050405020304" pitchFamily="18" charset="0"/>
              </a:rPr>
              <a:t>Pascal, ALGOL, C, Modula-2, etc</a:t>
            </a:r>
            <a:r>
              <a:rPr lang="en-US" sz="2800" spc="-20" dirty="0" smtClean="0">
                <a:latin typeface="Times New Roman" panose="02020603050405020304" pitchFamily="18" charset="0"/>
                <a:cs typeface="Times New Roman" panose="02020603050405020304" pitchFamily="18" charset="0"/>
              </a:rPr>
              <a:t>)</a:t>
            </a:r>
            <a:r>
              <a:rPr sz="2800" spc="25" dirty="0" smtClean="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can </a:t>
            </a:r>
            <a:r>
              <a:rPr sz="2800" spc="-61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lead</a:t>
            </a:r>
            <a:r>
              <a:rPr sz="2800" dirty="0">
                <a:latin typeface="Times New Roman" panose="02020603050405020304" pitchFamily="18" charset="0"/>
                <a:cs typeface="Times New Roman" panose="02020603050405020304" pitchFamily="18" charset="0"/>
              </a:rPr>
              <a:t> </a:t>
            </a:r>
            <a:r>
              <a:rPr sz="2800" spc="-20" dirty="0">
                <a:latin typeface="Times New Roman" panose="02020603050405020304" pitchFamily="18" charset="0"/>
                <a:cs typeface="Times New Roman" panose="02020603050405020304" pitchFamily="18" charset="0"/>
              </a:rPr>
              <a:t>to</a:t>
            </a:r>
            <a:r>
              <a:rPr sz="280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difficulties</a:t>
            </a:r>
            <a:r>
              <a:rPr sz="2800" spc="2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in</a:t>
            </a:r>
            <a:r>
              <a:rPr sz="2800" spc="1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managing</a:t>
            </a:r>
            <a:r>
              <a:rPr sz="280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the</a:t>
            </a:r>
            <a:r>
              <a:rPr sz="2800" spc="1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codebase,</a:t>
            </a:r>
            <a:r>
              <a:rPr sz="2800" spc="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especially</a:t>
            </a:r>
            <a:r>
              <a:rPr sz="2800" spc="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when </a:t>
            </a:r>
            <a:r>
              <a:rPr sz="280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changes</a:t>
            </a:r>
            <a:r>
              <a:rPr sz="2800" spc="5" dirty="0">
                <a:latin typeface="Times New Roman" panose="02020603050405020304" pitchFamily="18" charset="0"/>
                <a:cs typeface="Times New Roman" panose="02020603050405020304" pitchFamily="18" charset="0"/>
              </a:rPr>
              <a:t> </a:t>
            </a:r>
            <a:r>
              <a:rPr sz="2800" spc="-20" dirty="0">
                <a:latin typeface="Times New Roman" panose="02020603050405020304" pitchFamily="18" charset="0"/>
                <a:cs typeface="Times New Roman" panose="02020603050405020304" pitchFamily="18" charset="0"/>
              </a:rPr>
              <a:t>are</a:t>
            </a:r>
            <a:r>
              <a:rPr sz="280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needed.</a:t>
            </a:r>
            <a:endParaRPr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457200"/>
            <a:ext cx="3810000" cy="752129"/>
          </a:xfrm>
          <a:prstGeom prst="rect">
            <a:avLst/>
          </a:prstGeom>
        </p:spPr>
        <p:txBody>
          <a:bodyPr vert="horz" wrap="square" lIns="0" tIns="13335" rIns="0" bIns="0" rtlCol="0">
            <a:spAutoFit/>
          </a:bodyPr>
          <a:lstStyle/>
          <a:p>
            <a:pPr marL="12700">
              <a:lnSpc>
                <a:spcPct val="100000"/>
              </a:lnSpc>
              <a:spcBef>
                <a:spcPts val="105"/>
              </a:spcBef>
            </a:pPr>
            <a:r>
              <a:rPr sz="2400" b="1" spc="-10" dirty="0">
                <a:latin typeface="Times New Roman" panose="02020603050405020304" pitchFamily="18" charset="0"/>
                <a:cs typeface="Times New Roman" panose="02020603050405020304" pitchFamily="18" charset="0"/>
              </a:rPr>
              <a:t>Communication</a:t>
            </a:r>
            <a:r>
              <a:rPr sz="2400" b="1" spc="-40" dirty="0">
                <a:latin typeface="Times New Roman" panose="02020603050405020304" pitchFamily="18" charset="0"/>
                <a:cs typeface="Times New Roman" panose="02020603050405020304" pitchFamily="18" charset="0"/>
              </a:rPr>
              <a:t> </a:t>
            </a:r>
            <a:r>
              <a:rPr sz="2400" b="1" spc="-10" dirty="0" smtClean="0">
                <a:latin typeface="Times New Roman" panose="02020603050405020304" pitchFamily="18" charset="0"/>
                <a:cs typeface="Times New Roman" panose="02020603050405020304" pitchFamily="18" charset="0"/>
              </a:rPr>
              <a:t>diagram</a:t>
            </a:r>
            <a:r>
              <a:rPr lang="en-US" sz="2400" b="1" spc="-10"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to add an event to a calendar</a:t>
            </a:r>
            <a:endParaRPr sz="24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371600"/>
            <a:ext cx="8312727" cy="4572000"/>
          </a:xfrm>
          <a:prstGeom prst="rect">
            <a:avLst/>
          </a:prstGeom>
        </p:spPr>
      </p:pic>
      <p:sp>
        <p:nvSpPr>
          <p:cNvPr id="5" name="Rectangle 4"/>
          <p:cNvSpPr/>
          <p:nvPr/>
        </p:nvSpPr>
        <p:spPr>
          <a:xfrm>
            <a:off x="276225" y="3290400"/>
            <a:ext cx="3962400" cy="3139321"/>
          </a:xfrm>
          <a:prstGeom prst="rect">
            <a:avLst/>
          </a:prstGeom>
          <a:ln>
            <a:solidFill>
              <a:schemeClr val="accent2">
                <a:lumMod val="75000"/>
              </a:schemeClr>
            </a:solidFill>
          </a:ln>
        </p:spPr>
        <p:txBody>
          <a:bodyPr wrap="square">
            <a:spAutoFit/>
          </a:bodyPr>
          <a:lstStyle/>
          <a:p>
            <a:pPr marL="342900" indent="-342900" algn="just">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Even in simple examples like this one, you’ll notice the exact commands and requests being shared between various steps in the process. </a:t>
            </a:r>
            <a:endParaRPr lang="en-US" sz="2200" dirty="0" smtClean="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en-US" sz="2200" dirty="0" smtClean="0">
                <a:latin typeface="Times New Roman" panose="02020603050405020304" pitchFamily="18" charset="0"/>
                <a:cs typeface="Times New Roman" panose="02020603050405020304" pitchFamily="18" charset="0"/>
              </a:rPr>
              <a:t>The </a:t>
            </a:r>
            <a:r>
              <a:rPr lang="en-US" sz="2200" dirty="0">
                <a:latin typeface="Times New Roman" panose="02020603050405020304" pitchFamily="18" charset="0"/>
                <a:cs typeface="Times New Roman" panose="02020603050405020304" pitchFamily="18" charset="0"/>
              </a:rPr>
              <a:t>numbers on each line represent the order and options in which they are activated.</a:t>
            </a:r>
            <a:endParaRPr lang="en-IN" sz="2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613004"/>
            <a:ext cx="5407661" cy="690574"/>
          </a:xfrm>
          <a:prstGeom prst="rect">
            <a:avLst/>
          </a:prstGeom>
        </p:spPr>
        <p:txBody>
          <a:bodyPr vert="horz" wrap="square" lIns="0" tIns="13335" rIns="0" bIns="0" rtlCol="0">
            <a:spAutoFit/>
          </a:bodyPr>
          <a:lstStyle/>
          <a:p>
            <a:pPr marL="12700">
              <a:lnSpc>
                <a:spcPct val="100000"/>
              </a:lnSpc>
              <a:spcBef>
                <a:spcPts val="105"/>
              </a:spcBef>
            </a:pPr>
            <a:r>
              <a:rPr spc="-5" dirty="0">
                <a:solidFill>
                  <a:srgbClr val="7030A0"/>
                </a:solidFill>
                <a:latin typeface="Algerian" panose="04020705040A02060702" pitchFamily="82" charset="0"/>
                <a:cs typeface="Calibri Light"/>
              </a:rPr>
              <a:t>Timing diagram</a:t>
            </a:r>
          </a:p>
        </p:txBody>
      </p:sp>
      <p:sp>
        <p:nvSpPr>
          <p:cNvPr id="3" name="object 3"/>
          <p:cNvSpPr txBox="1"/>
          <p:nvPr/>
        </p:nvSpPr>
        <p:spPr>
          <a:xfrm>
            <a:off x="916938" y="1600200"/>
            <a:ext cx="10360661" cy="4632807"/>
          </a:xfrm>
          <a:prstGeom prst="rect">
            <a:avLst/>
          </a:prstGeom>
        </p:spPr>
        <p:txBody>
          <a:bodyPr vert="horz" wrap="square" lIns="0" tIns="54610" rIns="0" bIns="0" rtlCol="0">
            <a:spAutoFit/>
          </a:bodyPr>
          <a:lstStyle/>
          <a:p>
            <a:pPr marL="241300" marR="5080" indent="-229235" algn="just">
              <a:lnSpc>
                <a:spcPct val="90000"/>
              </a:lnSpc>
              <a:spcBef>
                <a:spcPts val="430"/>
              </a:spcBef>
              <a:buClr>
                <a:srgbClr val="000000"/>
              </a:buClr>
              <a:buFont typeface="Arial MT"/>
              <a:buChar char="•"/>
              <a:tabLst>
                <a:tab pos="241935" algn="l"/>
              </a:tabLst>
            </a:pPr>
            <a:r>
              <a:rPr lang="en-US" sz="2400" dirty="0">
                <a:latin typeface="Times New Roman" panose="02020603050405020304" pitchFamily="18" charset="0"/>
                <a:cs typeface="Times New Roman" panose="02020603050405020304" pitchFamily="18" charset="0"/>
              </a:rPr>
              <a:t>Think of a timing diagram as an inverted sequence diagram. </a:t>
            </a:r>
            <a:endParaRPr lang="en-US" sz="2400" dirty="0" smtClean="0">
              <a:latin typeface="Times New Roman" panose="02020603050405020304" pitchFamily="18" charset="0"/>
              <a:cs typeface="Times New Roman" panose="02020603050405020304" pitchFamily="18" charset="0"/>
            </a:endParaRPr>
          </a:p>
          <a:p>
            <a:pPr marL="241300" marR="5080" indent="-229235" algn="just">
              <a:lnSpc>
                <a:spcPct val="90000"/>
              </a:lnSpc>
              <a:spcBef>
                <a:spcPts val="430"/>
              </a:spcBef>
              <a:buClr>
                <a:srgbClr val="000000"/>
              </a:buClr>
              <a:buFont typeface="Arial MT"/>
              <a:buChar char="•"/>
              <a:tabLst>
                <a:tab pos="241935" algn="l"/>
              </a:tabLst>
            </a:pPr>
            <a:r>
              <a:rPr lang="en-US" sz="2400" dirty="0">
                <a:latin typeface="Times New Roman" panose="02020603050405020304" pitchFamily="18" charset="0"/>
                <a:cs typeface="Times New Roman" panose="02020603050405020304" pitchFamily="18" charset="0"/>
              </a:rPr>
              <a:t>It consists of a graph or waveform that depicts the </a:t>
            </a:r>
            <a:r>
              <a:rPr lang="en-US" sz="2400" dirty="0" smtClean="0">
                <a:latin typeface="Times New Roman" panose="02020603050405020304" pitchFamily="18" charset="0"/>
                <a:cs typeface="Times New Roman" panose="02020603050405020304" pitchFamily="18" charset="0"/>
              </a:rPr>
              <a:t>state (class/object) </a:t>
            </a:r>
            <a:r>
              <a:rPr lang="en-US" sz="2400" dirty="0">
                <a:latin typeface="Times New Roman" panose="02020603050405020304" pitchFamily="18" charset="0"/>
                <a:cs typeface="Times New Roman" panose="02020603050405020304" pitchFamily="18" charset="0"/>
              </a:rPr>
              <a:t>of a lifeline at a specific point of time. </a:t>
            </a:r>
          </a:p>
          <a:p>
            <a:pPr marL="241300" marR="5080" indent="-229235" algn="just">
              <a:lnSpc>
                <a:spcPct val="90000"/>
              </a:lnSpc>
              <a:spcBef>
                <a:spcPts val="430"/>
              </a:spcBef>
              <a:buClr>
                <a:srgbClr val="000000"/>
              </a:buClr>
              <a:buFont typeface="Arial MT"/>
              <a:buChar char="•"/>
              <a:tabLst>
                <a:tab pos="241935" algn="l"/>
              </a:tabLst>
            </a:pPr>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timing </a:t>
            </a:r>
            <a:r>
              <a:rPr lang="en-US" sz="2400" dirty="0">
                <a:latin typeface="Times New Roman" panose="02020603050405020304" pitchFamily="18" charset="0"/>
                <a:cs typeface="Times New Roman" panose="02020603050405020304" pitchFamily="18" charset="0"/>
              </a:rPr>
              <a:t>diagram, </a:t>
            </a:r>
            <a:r>
              <a:rPr lang="en-US" sz="2400" b="1" dirty="0">
                <a:solidFill>
                  <a:srgbClr val="C00000"/>
                </a:solidFill>
                <a:latin typeface="Times New Roman" panose="02020603050405020304" pitchFamily="18" charset="0"/>
                <a:cs typeface="Times New Roman" panose="02020603050405020304" pitchFamily="18" charset="0"/>
              </a:rPr>
              <a:t>time passes on the x-axis</a:t>
            </a:r>
            <a:r>
              <a:rPr lang="en-US" sz="2400" dirty="0">
                <a:latin typeface="Times New Roman" panose="02020603050405020304" pitchFamily="18" charset="0"/>
                <a:cs typeface="Times New Roman" panose="02020603050405020304" pitchFamily="18" charset="0"/>
              </a:rPr>
              <a:t> from left to right, with different </a:t>
            </a:r>
            <a:r>
              <a:rPr lang="en-US" sz="2400" b="1" dirty="0">
                <a:solidFill>
                  <a:srgbClr val="00B050"/>
                </a:solidFill>
                <a:latin typeface="Times New Roman" panose="02020603050405020304" pitchFamily="18" charset="0"/>
                <a:cs typeface="Times New Roman" panose="02020603050405020304" pitchFamily="18" charset="0"/>
              </a:rPr>
              <a:t>components of the system </a:t>
            </a:r>
            <a:r>
              <a:rPr lang="en-US" sz="2400" dirty="0">
                <a:latin typeface="Times New Roman" panose="02020603050405020304" pitchFamily="18" charset="0"/>
                <a:cs typeface="Times New Roman" panose="02020603050405020304" pitchFamily="18" charset="0"/>
              </a:rPr>
              <a:t>that interact with each other on the y-axis. </a:t>
            </a:r>
            <a:endParaRPr lang="en-US" sz="2400" dirty="0" smtClean="0">
              <a:latin typeface="Times New Roman" panose="02020603050405020304" pitchFamily="18" charset="0"/>
              <a:cs typeface="Times New Roman" panose="02020603050405020304" pitchFamily="18" charset="0"/>
            </a:endParaRPr>
          </a:p>
          <a:p>
            <a:pPr marL="241300" marR="5080" indent="-229235" algn="just">
              <a:lnSpc>
                <a:spcPct val="90000"/>
              </a:lnSpc>
              <a:spcBef>
                <a:spcPts val="430"/>
              </a:spcBef>
              <a:buClr>
                <a:srgbClr val="000000"/>
              </a:buClr>
              <a:buFont typeface="Arial MT"/>
              <a:buChar char="•"/>
              <a:tabLst>
                <a:tab pos="241935" algn="l"/>
              </a:tabLst>
            </a:pPr>
            <a:r>
              <a:rPr lang="en-US" sz="2400" dirty="0" smtClean="0">
                <a:latin typeface="Times New Roman" panose="02020603050405020304" pitchFamily="18" charset="0"/>
                <a:cs typeface="Times New Roman" panose="02020603050405020304" pitchFamily="18" charset="0"/>
              </a:rPr>
              <a:t>Timing </a:t>
            </a:r>
            <a:r>
              <a:rPr lang="en-US" sz="2400" dirty="0">
                <a:latin typeface="Times New Roman" panose="02020603050405020304" pitchFamily="18" charset="0"/>
                <a:cs typeface="Times New Roman" panose="02020603050405020304" pitchFamily="18" charset="0"/>
              </a:rPr>
              <a:t>diagrams show </a:t>
            </a:r>
            <a:r>
              <a:rPr lang="en-US" sz="2400" b="1" dirty="0">
                <a:solidFill>
                  <a:schemeClr val="accent1">
                    <a:lumMod val="75000"/>
                  </a:schemeClr>
                </a:solidFill>
                <a:latin typeface="Times New Roman" panose="02020603050405020304" pitchFamily="18" charset="0"/>
                <a:cs typeface="Times New Roman" panose="02020603050405020304" pitchFamily="18" charset="0"/>
              </a:rPr>
              <a:t>how long each step of a process takes</a:t>
            </a:r>
            <a:r>
              <a:rPr lang="en-US" sz="2400" dirty="0">
                <a:latin typeface="Times New Roman" panose="02020603050405020304" pitchFamily="18" charset="0"/>
                <a:cs typeface="Times New Roman" panose="02020603050405020304" pitchFamily="18" charset="0"/>
              </a:rPr>
              <a:t>. Use them to identify which steps of a process require too much time and to find areas for improvement</a:t>
            </a:r>
            <a:r>
              <a:rPr lang="en-US" sz="2400" dirty="0" smtClean="0">
                <a:latin typeface="Times New Roman" panose="02020603050405020304" pitchFamily="18" charset="0"/>
                <a:cs typeface="Times New Roman" panose="02020603050405020304" pitchFamily="18" charset="0"/>
              </a:rPr>
              <a:t>.</a:t>
            </a:r>
          </a:p>
          <a:p>
            <a:pPr marL="241300" marR="5080" indent="-229235" algn="just">
              <a:lnSpc>
                <a:spcPct val="90000"/>
              </a:lnSpc>
              <a:spcBef>
                <a:spcPts val="430"/>
              </a:spcBef>
              <a:buClr>
                <a:srgbClr val="000000"/>
              </a:buClr>
              <a:buFont typeface="Arial MT"/>
              <a:buChar char="•"/>
              <a:tabLst>
                <a:tab pos="241935" algn="l"/>
              </a:tabLst>
            </a:pPr>
            <a:r>
              <a:rPr lang="en-US" sz="2400" dirty="0">
                <a:latin typeface="Times New Roman" panose="02020603050405020304" pitchFamily="18" charset="0"/>
                <a:cs typeface="Times New Roman" panose="02020603050405020304" pitchFamily="18" charset="0"/>
              </a:rPr>
              <a:t>With timing diagrams, you can easily diagram a process and identify the major steps it takes to complete the process. </a:t>
            </a:r>
            <a:endParaRPr lang="en-US" sz="2400" dirty="0" smtClean="0">
              <a:latin typeface="Times New Roman" panose="02020603050405020304" pitchFamily="18" charset="0"/>
              <a:cs typeface="Times New Roman" panose="02020603050405020304" pitchFamily="18" charset="0"/>
            </a:endParaRPr>
          </a:p>
          <a:p>
            <a:pPr marL="241300" marR="5080" indent="-229235" algn="just">
              <a:lnSpc>
                <a:spcPct val="90000"/>
              </a:lnSpc>
              <a:spcBef>
                <a:spcPts val="430"/>
              </a:spcBef>
              <a:buClr>
                <a:srgbClr val="000000"/>
              </a:buClr>
              <a:buFont typeface="Arial MT"/>
              <a:buChar char="•"/>
              <a:tabLst>
                <a:tab pos="241935" algn="l"/>
              </a:tabLst>
            </a:pPr>
            <a:r>
              <a:rPr lang="en-US" sz="2400" dirty="0" smtClean="0">
                <a:latin typeface="Times New Roman" panose="02020603050405020304" pitchFamily="18" charset="0"/>
                <a:cs typeface="Times New Roman" panose="02020603050405020304" pitchFamily="18" charset="0"/>
              </a:rPr>
              <a:t>First</a:t>
            </a:r>
            <a:r>
              <a:rPr lang="en-US" sz="2400" dirty="0">
                <a:latin typeface="Times New Roman" panose="02020603050405020304" pitchFamily="18" charset="0"/>
                <a:cs typeface="Times New Roman" panose="02020603050405020304" pitchFamily="18" charset="0"/>
              </a:rPr>
              <a:t>, identify the major participants in the process. If you were to create a timing diagram for a factory, you would identify departments such as design, sourcing, manufacturing, QA, shipping, etc.</a:t>
            </a: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533400" y="457200"/>
            <a:ext cx="7391400" cy="523220"/>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Boat manufacturing timing diagram example</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4325" t="5714" r="3785" b="5714"/>
          <a:stretch/>
        </p:blipFill>
        <p:spPr>
          <a:xfrm>
            <a:off x="5324210" y="1600199"/>
            <a:ext cx="6258189" cy="4564797"/>
          </a:xfrm>
          <a:prstGeom prst="rect">
            <a:avLst/>
          </a:prstGeom>
        </p:spPr>
      </p:pic>
      <p:sp>
        <p:nvSpPr>
          <p:cNvPr id="8" name="Rectangle 7"/>
          <p:cNvSpPr/>
          <p:nvPr/>
        </p:nvSpPr>
        <p:spPr>
          <a:xfrm>
            <a:off x="304800" y="1435773"/>
            <a:ext cx="4724400" cy="4893647"/>
          </a:xfrm>
          <a:prstGeom prst="rect">
            <a:avLst/>
          </a:prstGeom>
        </p:spPr>
        <p:txBody>
          <a:bodyPr wrap="square">
            <a:spAutoFit/>
          </a:bodyPr>
          <a:lstStyle/>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timing diagram shows that too much time is spent on the upholstery stages of production. As a result, factory administrators may assign more employees to the upholstery stations or seek out ways to increase efficiency</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If </a:t>
            </a:r>
            <a:r>
              <a:rPr lang="en-US" sz="2400" dirty="0">
                <a:latin typeface="Times New Roman" panose="02020603050405020304" pitchFamily="18" charset="0"/>
                <a:cs typeface="Times New Roman" panose="02020603050405020304" pitchFamily="18" charset="0"/>
              </a:rPr>
              <a:t>administrators can effectively use a timing diagram to increase efficiency, the process can be significantly improved, decreasing both time and money spent on the </a:t>
            </a:r>
            <a:r>
              <a:rPr lang="en-US" sz="2400" dirty="0" smtClean="0">
                <a:latin typeface="Times New Roman" panose="02020603050405020304" pitchFamily="18" charset="0"/>
                <a:cs typeface="Times New Roman" panose="02020603050405020304" pitchFamily="18" charset="0"/>
              </a:rPr>
              <a:t>process.</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762000" y="533400"/>
            <a:ext cx="10287000" cy="3539430"/>
          </a:xfrm>
          <a:prstGeom prst="rect">
            <a:avLst/>
          </a:prstGeom>
        </p:spPr>
        <p:txBody>
          <a:bodyPr wrap="square">
            <a:spAutoFit/>
          </a:bodyPr>
          <a:lstStyle/>
          <a:p>
            <a:r>
              <a:rPr lang="en-US" sz="2800" dirty="0" smtClean="0">
                <a:latin typeface="Times New Roman" panose="02020603050405020304" pitchFamily="18" charset="0"/>
                <a:cs typeface="Times New Roman" panose="02020603050405020304" pitchFamily="18" charset="0"/>
              </a:rPr>
              <a:t>Interaction </a:t>
            </a:r>
            <a:r>
              <a:rPr lang="en-US" sz="2800" dirty="0">
                <a:latin typeface="Times New Roman" panose="02020603050405020304" pitchFamily="18" charset="0"/>
                <a:cs typeface="Times New Roman" panose="02020603050405020304" pitchFamily="18" charset="0"/>
              </a:rPr>
              <a:t>diagrams can be used −</a:t>
            </a:r>
          </a:p>
          <a:p>
            <a:pPr marL="457200" indent="-457200">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To model the flow of control by time sequence</a:t>
            </a:r>
            <a:r>
              <a:rPr lang="en-US" sz="2800" dirty="0" smtClean="0">
                <a:latin typeface="Times New Roman" panose="02020603050405020304" pitchFamily="18" charset="0"/>
                <a:cs typeface="Times New Roman" panose="02020603050405020304" pitchFamily="18" charset="0"/>
              </a:rPr>
              <a:t>.</a:t>
            </a:r>
          </a:p>
          <a:p>
            <a:pPr marL="457200" indent="-457200">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To describe the message flow in the system</a:t>
            </a:r>
          </a:p>
          <a:p>
            <a:pPr marL="457200" indent="-457200">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To model the flow of control by structural organizations.</a:t>
            </a:r>
          </a:p>
          <a:p>
            <a:pPr marL="457200" indent="-457200">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For forward engineering.</a:t>
            </a:r>
          </a:p>
          <a:p>
            <a:pPr marL="457200" indent="-457200">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For reverse engineering.</a:t>
            </a:r>
          </a:p>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43204"/>
            <a:ext cx="5713730" cy="697230"/>
          </a:xfrm>
          <a:prstGeom prst="rect">
            <a:avLst/>
          </a:prstGeom>
        </p:spPr>
        <p:txBody>
          <a:bodyPr vert="horz" wrap="square" lIns="0" tIns="13335" rIns="0" bIns="0" rtlCol="0">
            <a:spAutoFit/>
          </a:bodyPr>
          <a:lstStyle/>
          <a:p>
            <a:pPr marL="12700">
              <a:lnSpc>
                <a:spcPct val="100000"/>
              </a:lnSpc>
              <a:spcBef>
                <a:spcPts val="105"/>
              </a:spcBef>
            </a:pPr>
            <a:r>
              <a:rPr sz="4400" dirty="0">
                <a:latin typeface="Tahoma"/>
                <a:cs typeface="Tahoma"/>
              </a:rPr>
              <a:t>UML</a:t>
            </a:r>
            <a:r>
              <a:rPr sz="4400" spc="-35" dirty="0">
                <a:latin typeface="Tahoma"/>
                <a:cs typeface="Tahoma"/>
              </a:rPr>
              <a:t> </a:t>
            </a:r>
            <a:r>
              <a:rPr sz="4400" spc="-10" dirty="0">
                <a:latin typeface="Tahoma"/>
                <a:cs typeface="Tahoma"/>
              </a:rPr>
              <a:t>diagram</a:t>
            </a:r>
            <a:r>
              <a:rPr sz="4400" spc="-20" dirty="0">
                <a:latin typeface="Tahoma"/>
                <a:cs typeface="Tahoma"/>
              </a:rPr>
              <a:t> </a:t>
            </a:r>
            <a:r>
              <a:rPr sz="4400" spc="-15" dirty="0">
                <a:latin typeface="Tahoma"/>
                <a:cs typeface="Tahoma"/>
              </a:rPr>
              <a:t>hierarchy</a:t>
            </a:r>
            <a:endParaRPr sz="4400" dirty="0">
              <a:latin typeface="Tahoma"/>
              <a:cs typeface="Tahoma"/>
            </a:endParaRPr>
          </a:p>
        </p:txBody>
      </p:sp>
      <p:pic>
        <p:nvPicPr>
          <p:cNvPr id="3" name="object 3"/>
          <p:cNvPicPr/>
          <p:nvPr/>
        </p:nvPicPr>
        <p:blipFill>
          <a:blip r:embed="rId2" cstate="print"/>
          <a:stretch>
            <a:fillRect/>
          </a:stretch>
        </p:blipFill>
        <p:spPr>
          <a:xfrm>
            <a:off x="2081230" y="1823636"/>
            <a:ext cx="7941904" cy="4250334"/>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1219200" y="2743200"/>
            <a:ext cx="9677400" cy="566181"/>
          </a:xfrm>
          <a:prstGeom prst="rect">
            <a:avLst/>
          </a:prstGeom>
        </p:spPr>
        <p:txBody>
          <a:bodyPr vert="horz" wrap="square" lIns="0" tIns="12065" rIns="0" bIns="0" rtlCol="0">
            <a:spAutoFit/>
          </a:bodyPr>
          <a:lstStyle/>
          <a:p>
            <a:pPr marL="12700">
              <a:lnSpc>
                <a:spcPct val="100000"/>
              </a:lnSpc>
              <a:spcBef>
                <a:spcPts val="95"/>
              </a:spcBef>
            </a:pPr>
            <a:r>
              <a:rPr sz="3600" spc="-10" dirty="0">
                <a:solidFill>
                  <a:srgbClr val="C00000"/>
                </a:solidFill>
                <a:latin typeface="Times New Roman" panose="02020603050405020304" pitchFamily="18" charset="0"/>
                <a:cs typeface="Times New Roman" panose="02020603050405020304" pitchFamily="18" charset="0"/>
              </a:rPr>
              <a:t>UML and Object Oriented Software Development</a:t>
            </a:r>
          </a:p>
        </p:txBody>
      </p:sp>
    </p:spTree>
    <p:extLst>
      <p:ext uri="{BB962C8B-B14F-4D97-AF65-F5344CB8AC3E}">
        <p14:creationId xmlns:p14="http://schemas.microsoft.com/office/powerpoint/2010/main" val="34252962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85800" y="457200"/>
            <a:ext cx="10363200" cy="6044603"/>
          </a:xfrm>
          <a:prstGeom prst="rect">
            <a:avLst/>
          </a:prstGeom>
        </p:spPr>
        <p:txBody>
          <a:bodyPr vert="horz" wrap="square" lIns="0" tIns="12065" rIns="0" bIns="0" rtlCol="0">
            <a:spAutoFit/>
          </a:bodyPr>
          <a:lstStyle/>
          <a:p>
            <a:pPr marL="241300" indent="-229235" algn="just">
              <a:spcBef>
                <a:spcPts val="95"/>
              </a:spcBef>
              <a:buFont typeface="Arial MT"/>
              <a:buChar char="•"/>
              <a:tabLst>
                <a:tab pos="241300" algn="l"/>
                <a:tab pos="241935" algn="l"/>
              </a:tabLst>
            </a:pPr>
            <a:r>
              <a:rPr sz="2200" spc="-5" dirty="0">
                <a:latin typeface="Times New Roman" panose="02020603050405020304" pitchFamily="18" charset="0"/>
                <a:cs typeface="Times New Roman" panose="02020603050405020304" pitchFamily="18" charset="0"/>
              </a:rPr>
              <a:t>The</a:t>
            </a:r>
            <a:r>
              <a:rPr sz="2200" spc="1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Unified</a:t>
            </a:r>
            <a:r>
              <a:rPr sz="220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Modeling</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Language</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(UML)</a:t>
            </a:r>
            <a:r>
              <a:rPr sz="2200" spc="2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is</a:t>
            </a:r>
            <a:r>
              <a:rPr sz="2200" spc="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a:t>
            </a:r>
            <a:r>
              <a:rPr sz="2200" spc="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standardized</a:t>
            </a:r>
            <a:r>
              <a:rPr sz="2200" spc="-2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visual</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language</a:t>
            </a:r>
            <a:r>
              <a:rPr sz="2200" spc="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used</a:t>
            </a:r>
            <a:r>
              <a:rPr sz="2200" spc="5" dirty="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for</a:t>
            </a:r>
            <a:endParaRPr sz="2200" dirty="0">
              <a:latin typeface="Times New Roman" panose="02020603050405020304" pitchFamily="18" charset="0"/>
              <a:cs typeface="Times New Roman" panose="02020603050405020304" pitchFamily="18" charset="0"/>
            </a:endParaRPr>
          </a:p>
          <a:p>
            <a:pPr marL="241300" algn="just"/>
            <a:r>
              <a:rPr sz="2200" spc="-5" dirty="0">
                <a:latin typeface="Times New Roman" panose="02020603050405020304" pitchFamily="18" charset="0"/>
                <a:cs typeface="Times New Roman" panose="02020603050405020304" pitchFamily="18" charset="0"/>
              </a:rPr>
              <a:t>modeling</a:t>
            </a:r>
            <a:r>
              <a:rPr sz="2200" spc="2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and</a:t>
            </a:r>
            <a:r>
              <a:rPr sz="220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designing</a:t>
            </a:r>
            <a:r>
              <a:rPr sz="2200" spc="1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software</a:t>
            </a:r>
            <a:r>
              <a:rPr sz="2200" spc="1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systems,</a:t>
            </a:r>
            <a:r>
              <a:rPr sz="2200" spc="3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particularly</a:t>
            </a:r>
            <a:r>
              <a:rPr sz="220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those</a:t>
            </a:r>
            <a:r>
              <a:rPr sz="2200" spc="2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that</a:t>
            </a:r>
            <a:r>
              <a:rPr sz="2200" spc="1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follow</a:t>
            </a:r>
            <a:r>
              <a:rPr sz="2200" spc="2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object-oriented</a:t>
            </a:r>
            <a:endParaRPr sz="2200" dirty="0">
              <a:latin typeface="Times New Roman" panose="02020603050405020304" pitchFamily="18" charset="0"/>
              <a:cs typeface="Times New Roman" panose="02020603050405020304" pitchFamily="18" charset="0"/>
            </a:endParaRPr>
          </a:p>
          <a:p>
            <a:pPr marL="241300" algn="just"/>
            <a:r>
              <a:rPr sz="2200" spc="-10" dirty="0">
                <a:latin typeface="Times New Roman" panose="02020603050405020304" pitchFamily="18" charset="0"/>
                <a:cs typeface="Times New Roman" panose="02020603050405020304" pitchFamily="18" charset="0"/>
              </a:rPr>
              <a:t>principles.</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UML</a:t>
            </a:r>
            <a:r>
              <a:rPr sz="2200" spc="2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provides </a:t>
            </a:r>
            <a:r>
              <a:rPr sz="2200" spc="-5" dirty="0">
                <a:latin typeface="Times New Roman" panose="02020603050405020304" pitchFamily="18" charset="0"/>
                <a:cs typeface="Times New Roman" panose="02020603050405020304" pitchFamily="18" charset="0"/>
              </a:rPr>
              <a:t>a</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set</a:t>
            </a:r>
            <a:r>
              <a:rPr sz="2200" dirty="0">
                <a:latin typeface="Times New Roman" panose="02020603050405020304" pitchFamily="18" charset="0"/>
                <a:cs typeface="Times New Roman" panose="02020603050405020304" pitchFamily="18" charset="0"/>
              </a:rPr>
              <a:t> of</a:t>
            </a:r>
            <a:r>
              <a:rPr sz="2200" spc="1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diagrams</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and</a:t>
            </a:r>
            <a:r>
              <a:rPr sz="220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notations</a:t>
            </a:r>
            <a:r>
              <a:rPr sz="220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that</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help</a:t>
            </a:r>
            <a:r>
              <a:rPr sz="2200" spc="60" dirty="0">
                <a:latin typeface="Times New Roman" panose="02020603050405020304" pitchFamily="18" charset="0"/>
                <a:cs typeface="Times New Roman" panose="02020603050405020304" pitchFamily="18" charset="0"/>
              </a:rPr>
              <a:t> </a:t>
            </a:r>
            <a:r>
              <a:rPr sz="2200" spc="-10" dirty="0">
                <a:solidFill>
                  <a:srgbClr val="FF0000"/>
                </a:solidFill>
                <a:latin typeface="Times New Roman" panose="02020603050405020304" pitchFamily="18" charset="0"/>
                <a:cs typeface="Times New Roman" panose="02020603050405020304" pitchFamily="18" charset="0"/>
              </a:rPr>
              <a:t>developers</a:t>
            </a:r>
            <a:endParaRPr sz="2200" dirty="0">
              <a:latin typeface="Times New Roman" panose="02020603050405020304" pitchFamily="18" charset="0"/>
              <a:cs typeface="Times New Roman" panose="02020603050405020304" pitchFamily="18" charset="0"/>
            </a:endParaRPr>
          </a:p>
          <a:p>
            <a:pPr marL="241300" marR="1294130" algn="just">
              <a:spcBef>
                <a:spcPts val="400"/>
              </a:spcBef>
            </a:pPr>
            <a:r>
              <a:rPr sz="2200" spc="-15" dirty="0">
                <a:solidFill>
                  <a:srgbClr val="FF0000"/>
                </a:solidFill>
                <a:latin typeface="Times New Roman" panose="02020603050405020304" pitchFamily="18" charset="0"/>
                <a:cs typeface="Times New Roman" panose="02020603050405020304" pitchFamily="18" charset="0"/>
              </a:rPr>
              <a:t>communicate,</a:t>
            </a:r>
            <a:r>
              <a:rPr sz="2200" spc="45" dirty="0">
                <a:solidFill>
                  <a:srgbClr val="FF0000"/>
                </a:solidFill>
                <a:latin typeface="Times New Roman" panose="02020603050405020304" pitchFamily="18" charset="0"/>
                <a:cs typeface="Times New Roman" panose="02020603050405020304" pitchFamily="18" charset="0"/>
              </a:rPr>
              <a:t> </a:t>
            </a:r>
            <a:r>
              <a:rPr sz="2200" spc="-10" dirty="0">
                <a:solidFill>
                  <a:srgbClr val="FF0000"/>
                </a:solidFill>
                <a:latin typeface="Times New Roman" panose="02020603050405020304" pitchFamily="18" charset="0"/>
                <a:cs typeface="Times New Roman" panose="02020603050405020304" pitchFamily="18" charset="0"/>
              </a:rPr>
              <a:t>visualize,</a:t>
            </a:r>
            <a:r>
              <a:rPr sz="2200" spc="-5" dirty="0">
                <a:solidFill>
                  <a:srgbClr val="FF0000"/>
                </a:solidFill>
                <a:latin typeface="Times New Roman" panose="02020603050405020304" pitchFamily="18" charset="0"/>
                <a:cs typeface="Times New Roman" panose="02020603050405020304" pitchFamily="18" charset="0"/>
              </a:rPr>
              <a:t> and</a:t>
            </a:r>
            <a:r>
              <a:rPr sz="2200" dirty="0">
                <a:solidFill>
                  <a:srgbClr val="FF0000"/>
                </a:solidFill>
                <a:latin typeface="Times New Roman" panose="02020603050405020304" pitchFamily="18" charset="0"/>
                <a:cs typeface="Times New Roman" panose="02020603050405020304" pitchFamily="18" charset="0"/>
              </a:rPr>
              <a:t> </a:t>
            </a:r>
            <a:r>
              <a:rPr sz="2200" spc="-15" dirty="0">
                <a:solidFill>
                  <a:srgbClr val="FF0000"/>
                </a:solidFill>
                <a:latin typeface="Times New Roman" panose="02020603050405020304" pitchFamily="18" charset="0"/>
                <a:cs typeface="Times New Roman" panose="02020603050405020304" pitchFamily="18" charset="0"/>
              </a:rPr>
              <a:t>document</a:t>
            </a:r>
            <a:r>
              <a:rPr sz="2200" spc="20" dirty="0">
                <a:solidFill>
                  <a:srgbClr val="FF0000"/>
                </a:solidFill>
                <a:latin typeface="Times New Roman" panose="02020603050405020304" pitchFamily="18" charset="0"/>
                <a:cs typeface="Times New Roman" panose="02020603050405020304" pitchFamily="18" charset="0"/>
              </a:rPr>
              <a:t> </a:t>
            </a:r>
            <a:r>
              <a:rPr sz="2200" spc="-10" dirty="0">
                <a:solidFill>
                  <a:srgbClr val="FF0000"/>
                </a:solidFill>
                <a:latin typeface="Times New Roman" panose="02020603050405020304" pitchFamily="18" charset="0"/>
                <a:cs typeface="Times New Roman" panose="02020603050405020304" pitchFamily="18" charset="0"/>
              </a:rPr>
              <a:t>various </a:t>
            </a:r>
            <a:r>
              <a:rPr sz="2200" spc="-5" dirty="0">
                <a:solidFill>
                  <a:srgbClr val="FF0000"/>
                </a:solidFill>
                <a:latin typeface="Times New Roman" panose="02020603050405020304" pitchFamily="18" charset="0"/>
                <a:cs typeface="Times New Roman" panose="02020603050405020304" pitchFamily="18" charset="0"/>
              </a:rPr>
              <a:t>aspects</a:t>
            </a:r>
            <a:r>
              <a:rPr sz="2200" spc="15" dirty="0">
                <a:solidFill>
                  <a:srgbClr val="FF0000"/>
                </a:solidFill>
                <a:latin typeface="Times New Roman" panose="02020603050405020304" pitchFamily="18" charset="0"/>
                <a:cs typeface="Times New Roman" panose="02020603050405020304" pitchFamily="18" charset="0"/>
              </a:rPr>
              <a:t> </a:t>
            </a:r>
            <a:r>
              <a:rPr sz="2200" spc="-5" dirty="0">
                <a:solidFill>
                  <a:srgbClr val="FF0000"/>
                </a:solidFill>
                <a:latin typeface="Times New Roman" panose="02020603050405020304" pitchFamily="18" charset="0"/>
                <a:cs typeface="Times New Roman" panose="02020603050405020304" pitchFamily="18" charset="0"/>
              </a:rPr>
              <a:t>of</a:t>
            </a:r>
            <a:r>
              <a:rPr sz="2200" spc="10" dirty="0">
                <a:solidFill>
                  <a:srgbClr val="FF0000"/>
                </a:solidFill>
                <a:latin typeface="Times New Roman" panose="02020603050405020304" pitchFamily="18" charset="0"/>
                <a:cs typeface="Times New Roman" panose="02020603050405020304" pitchFamily="18" charset="0"/>
              </a:rPr>
              <a:t> </a:t>
            </a:r>
            <a:r>
              <a:rPr sz="2200" spc="-5" dirty="0">
                <a:solidFill>
                  <a:srgbClr val="FF0000"/>
                </a:solidFill>
                <a:latin typeface="Times New Roman" panose="02020603050405020304" pitchFamily="18" charset="0"/>
                <a:cs typeface="Times New Roman" panose="02020603050405020304" pitchFamily="18" charset="0"/>
              </a:rPr>
              <a:t>a</a:t>
            </a:r>
            <a:r>
              <a:rPr sz="2200" spc="5" dirty="0">
                <a:solidFill>
                  <a:srgbClr val="FF0000"/>
                </a:solidFill>
                <a:latin typeface="Times New Roman" panose="02020603050405020304" pitchFamily="18" charset="0"/>
                <a:cs typeface="Times New Roman" panose="02020603050405020304" pitchFamily="18" charset="0"/>
              </a:rPr>
              <a:t> </a:t>
            </a:r>
            <a:r>
              <a:rPr sz="2200" spc="-10" dirty="0">
                <a:solidFill>
                  <a:srgbClr val="FF0000"/>
                </a:solidFill>
                <a:latin typeface="Times New Roman" panose="02020603050405020304" pitchFamily="18" charset="0"/>
                <a:cs typeface="Times New Roman" panose="02020603050405020304" pitchFamily="18" charset="0"/>
              </a:rPr>
              <a:t>software</a:t>
            </a:r>
            <a:r>
              <a:rPr sz="2200" spc="5" dirty="0">
                <a:solidFill>
                  <a:srgbClr val="FF0000"/>
                </a:solidFill>
                <a:latin typeface="Times New Roman" panose="02020603050405020304" pitchFamily="18" charset="0"/>
                <a:cs typeface="Times New Roman" panose="02020603050405020304" pitchFamily="18" charset="0"/>
              </a:rPr>
              <a:t> </a:t>
            </a:r>
            <a:r>
              <a:rPr sz="2200" spc="-20" dirty="0">
                <a:solidFill>
                  <a:srgbClr val="FF0000"/>
                </a:solidFill>
                <a:latin typeface="Times New Roman" panose="02020603050405020304" pitchFamily="18" charset="0"/>
                <a:cs typeface="Times New Roman" panose="02020603050405020304" pitchFamily="18" charset="0"/>
              </a:rPr>
              <a:t>system's </a:t>
            </a:r>
            <a:r>
              <a:rPr sz="2200" spc="-480" dirty="0">
                <a:solidFill>
                  <a:srgbClr val="FF0000"/>
                </a:solidFill>
                <a:latin typeface="Times New Roman" panose="02020603050405020304" pitchFamily="18" charset="0"/>
                <a:cs typeface="Times New Roman" panose="02020603050405020304" pitchFamily="18" charset="0"/>
              </a:rPr>
              <a:t> </a:t>
            </a:r>
            <a:r>
              <a:rPr sz="2200" spc="-15" dirty="0">
                <a:solidFill>
                  <a:srgbClr val="FF0000"/>
                </a:solidFill>
                <a:latin typeface="Times New Roman" panose="02020603050405020304" pitchFamily="18" charset="0"/>
                <a:cs typeface="Times New Roman" panose="02020603050405020304" pitchFamily="18" charset="0"/>
              </a:rPr>
              <a:t>architecture,</a:t>
            </a:r>
            <a:r>
              <a:rPr sz="2200" spc="5" dirty="0">
                <a:solidFill>
                  <a:srgbClr val="FF0000"/>
                </a:solidFill>
                <a:latin typeface="Times New Roman" panose="02020603050405020304" pitchFamily="18" charset="0"/>
                <a:cs typeface="Times New Roman" panose="02020603050405020304" pitchFamily="18" charset="0"/>
              </a:rPr>
              <a:t> </a:t>
            </a:r>
            <a:r>
              <a:rPr sz="2200" spc="-10" dirty="0">
                <a:solidFill>
                  <a:srgbClr val="FF0000"/>
                </a:solidFill>
                <a:latin typeface="Times New Roman" panose="02020603050405020304" pitchFamily="18" charset="0"/>
                <a:cs typeface="Times New Roman" panose="02020603050405020304" pitchFamily="18" charset="0"/>
              </a:rPr>
              <a:t>structure,</a:t>
            </a:r>
            <a:r>
              <a:rPr sz="2200" dirty="0">
                <a:solidFill>
                  <a:srgbClr val="FF0000"/>
                </a:solidFill>
                <a:latin typeface="Times New Roman" panose="02020603050405020304" pitchFamily="18" charset="0"/>
                <a:cs typeface="Times New Roman" panose="02020603050405020304" pitchFamily="18" charset="0"/>
              </a:rPr>
              <a:t> </a:t>
            </a:r>
            <a:r>
              <a:rPr sz="2200" spc="-30" dirty="0">
                <a:solidFill>
                  <a:srgbClr val="FF0000"/>
                </a:solidFill>
                <a:latin typeface="Times New Roman" panose="02020603050405020304" pitchFamily="18" charset="0"/>
                <a:cs typeface="Times New Roman" panose="02020603050405020304" pitchFamily="18" charset="0"/>
              </a:rPr>
              <a:t>behavior,</a:t>
            </a:r>
            <a:r>
              <a:rPr sz="2200" spc="-15" dirty="0">
                <a:solidFill>
                  <a:srgbClr val="FF0000"/>
                </a:solidFill>
                <a:latin typeface="Times New Roman" panose="02020603050405020304" pitchFamily="18" charset="0"/>
                <a:cs typeface="Times New Roman" panose="02020603050405020304" pitchFamily="18" charset="0"/>
              </a:rPr>
              <a:t> </a:t>
            </a:r>
            <a:r>
              <a:rPr sz="2200" spc="-5" dirty="0">
                <a:solidFill>
                  <a:srgbClr val="FF0000"/>
                </a:solidFill>
                <a:latin typeface="Times New Roman" panose="02020603050405020304" pitchFamily="18" charset="0"/>
                <a:cs typeface="Times New Roman" panose="02020603050405020304" pitchFamily="18" charset="0"/>
              </a:rPr>
              <a:t>and </a:t>
            </a:r>
            <a:r>
              <a:rPr sz="2200" spc="-10" dirty="0">
                <a:solidFill>
                  <a:srgbClr val="FF0000"/>
                </a:solidFill>
                <a:latin typeface="Times New Roman" panose="02020603050405020304" pitchFamily="18" charset="0"/>
                <a:cs typeface="Times New Roman" panose="02020603050405020304" pitchFamily="18" charset="0"/>
              </a:rPr>
              <a:t>interactions.</a:t>
            </a:r>
            <a:endParaRPr sz="2200" dirty="0">
              <a:latin typeface="Times New Roman" panose="02020603050405020304" pitchFamily="18" charset="0"/>
              <a:cs typeface="Times New Roman" panose="02020603050405020304" pitchFamily="18" charset="0"/>
            </a:endParaRPr>
          </a:p>
          <a:p>
            <a:pPr marL="241300" indent="-229235" algn="just">
              <a:spcBef>
                <a:spcPts val="200"/>
              </a:spcBef>
              <a:buFont typeface="Arial MT"/>
              <a:buChar char="•"/>
              <a:tabLst>
                <a:tab pos="241300" algn="l"/>
                <a:tab pos="241935" algn="l"/>
              </a:tabLst>
            </a:pPr>
            <a:r>
              <a:rPr sz="2200" spc="-10" dirty="0">
                <a:latin typeface="Times New Roman" panose="02020603050405020304" pitchFamily="18" charset="0"/>
                <a:cs typeface="Times New Roman" panose="02020603050405020304" pitchFamily="18" charset="0"/>
              </a:rPr>
              <a:t>UML</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Diagram</a:t>
            </a:r>
            <a:r>
              <a:rPr sz="2200" dirty="0">
                <a:latin typeface="Times New Roman" panose="02020603050405020304" pitchFamily="18" charset="0"/>
                <a:cs typeface="Times New Roman" panose="02020603050405020304" pitchFamily="18" charset="0"/>
              </a:rPr>
              <a:t> </a:t>
            </a:r>
            <a:r>
              <a:rPr sz="2200" spc="-25" dirty="0">
                <a:latin typeface="Times New Roman" panose="02020603050405020304" pitchFamily="18" charset="0"/>
                <a:cs typeface="Times New Roman" panose="02020603050405020304" pitchFamily="18" charset="0"/>
              </a:rPr>
              <a:t>Types</a:t>
            </a:r>
            <a:r>
              <a:rPr sz="2200" spc="5" dirty="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Relevant</a:t>
            </a:r>
            <a:r>
              <a:rPr sz="2200" spc="30" dirty="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to</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Object-Oriented</a:t>
            </a:r>
            <a:r>
              <a:rPr sz="2200" spc="4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Software</a:t>
            </a:r>
            <a:r>
              <a:rPr sz="220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Development:</a:t>
            </a:r>
            <a:endParaRPr sz="2200" dirty="0">
              <a:latin typeface="Times New Roman" panose="02020603050405020304" pitchFamily="18" charset="0"/>
              <a:cs typeface="Times New Roman" panose="02020603050405020304" pitchFamily="18" charset="0"/>
            </a:endParaRPr>
          </a:p>
          <a:p>
            <a:pPr marL="241300" marR="163830" indent="-229235" algn="just">
              <a:spcBef>
                <a:spcPts val="1000"/>
              </a:spcBef>
              <a:buFont typeface="Arial MT"/>
              <a:buChar char="•"/>
              <a:tabLst>
                <a:tab pos="241300" algn="l"/>
                <a:tab pos="241935" algn="l"/>
              </a:tabLst>
            </a:pPr>
            <a:r>
              <a:rPr sz="2200" b="1" spc="-5" dirty="0">
                <a:latin typeface="Times New Roman" panose="02020603050405020304" pitchFamily="18" charset="0"/>
                <a:cs typeface="Times New Roman" panose="02020603050405020304" pitchFamily="18" charset="0"/>
              </a:rPr>
              <a:t>Class </a:t>
            </a:r>
            <a:r>
              <a:rPr sz="2200" b="1" spc="-10" dirty="0">
                <a:latin typeface="Times New Roman" panose="02020603050405020304" pitchFamily="18" charset="0"/>
                <a:cs typeface="Times New Roman" panose="02020603050405020304" pitchFamily="18" charset="0"/>
              </a:rPr>
              <a:t>Diagrams:</a:t>
            </a:r>
            <a:r>
              <a:rPr sz="2200" b="1" spc="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These</a:t>
            </a:r>
            <a:r>
              <a:rPr sz="2200" spc="4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diagrams</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depict</a:t>
            </a:r>
            <a:r>
              <a:rPr sz="2200" spc="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the</a:t>
            </a:r>
            <a:r>
              <a:rPr sz="2200" spc="1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static</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structure</a:t>
            </a:r>
            <a:r>
              <a:rPr sz="2200" spc="10" dirty="0">
                <a:latin typeface="Times New Roman" panose="02020603050405020304" pitchFamily="18" charset="0"/>
                <a:cs typeface="Times New Roman" panose="02020603050405020304" pitchFamily="18" charset="0"/>
              </a:rPr>
              <a:t> </a:t>
            </a:r>
            <a:r>
              <a:rPr sz="2200" dirty="0">
                <a:latin typeface="Times New Roman" panose="02020603050405020304" pitchFamily="18" charset="0"/>
                <a:cs typeface="Times New Roman" panose="02020603050405020304" pitchFamily="18" charset="0"/>
              </a:rPr>
              <a:t>of</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a:t>
            </a:r>
            <a:r>
              <a:rPr sz="2200" spc="5" dirty="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system,</a:t>
            </a:r>
            <a:r>
              <a:rPr sz="2200" spc="2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showing</a:t>
            </a:r>
            <a:r>
              <a:rPr sz="2200" spc="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classes, </a:t>
            </a:r>
            <a:r>
              <a:rPr sz="2200" spc="-484"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their</a:t>
            </a:r>
            <a:r>
              <a:rPr sz="2200" spc="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attributes,</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methods,</a:t>
            </a:r>
            <a:r>
              <a:rPr sz="2200" spc="2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relationships,</a:t>
            </a:r>
            <a:r>
              <a:rPr sz="2200" spc="-1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and inheritance </a:t>
            </a:r>
            <a:r>
              <a:rPr sz="2200" spc="-15" dirty="0">
                <a:latin typeface="Times New Roman" panose="02020603050405020304" pitchFamily="18" charset="0"/>
                <a:cs typeface="Times New Roman" panose="02020603050405020304" pitchFamily="18" charset="0"/>
              </a:rPr>
              <a:t>hierarchies.</a:t>
            </a:r>
            <a:endParaRPr sz="2200" dirty="0">
              <a:latin typeface="Times New Roman" panose="02020603050405020304" pitchFamily="18" charset="0"/>
              <a:cs typeface="Times New Roman" panose="02020603050405020304" pitchFamily="18" charset="0"/>
            </a:endParaRPr>
          </a:p>
          <a:p>
            <a:pPr marL="241300" marR="57150" indent="-229235" algn="just">
              <a:spcBef>
                <a:spcPts val="1010"/>
              </a:spcBef>
              <a:buFont typeface="Arial MT"/>
              <a:buChar char="•"/>
              <a:tabLst>
                <a:tab pos="241300" algn="l"/>
                <a:tab pos="241935" algn="l"/>
              </a:tabLst>
            </a:pPr>
            <a:r>
              <a:rPr sz="2200" b="1" spc="-10" dirty="0">
                <a:latin typeface="Times New Roman" panose="02020603050405020304" pitchFamily="18" charset="0"/>
                <a:cs typeface="Times New Roman" panose="02020603050405020304" pitchFamily="18" charset="0"/>
              </a:rPr>
              <a:t>Object</a:t>
            </a:r>
            <a:r>
              <a:rPr sz="2200" b="1" spc="10" dirty="0">
                <a:latin typeface="Times New Roman" panose="02020603050405020304" pitchFamily="18" charset="0"/>
                <a:cs typeface="Times New Roman" panose="02020603050405020304" pitchFamily="18" charset="0"/>
              </a:rPr>
              <a:t> </a:t>
            </a:r>
            <a:r>
              <a:rPr sz="2200" b="1" spc="-10" dirty="0">
                <a:latin typeface="Times New Roman" panose="02020603050405020304" pitchFamily="18" charset="0"/>
                <a:cs typeface="Times New Roman" panose="02020603050405020304" pitchFamily="18" charset="0"/>
              </a:rPr>
              <a:t>Diagrams:</a:t>
            </a:r>
            <a:r>
              <a:rPr sz="2200" b="1" spc="1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Object</a:t>
            </a:r>
            <a:r>
              <a:rPr sz="2200" spc="1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diagrams</a:t>
            </a:r>
            <a:r>
              <a:rPr sz="2200" spc="1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provide </a:t>
            </a:r>
            <a:r>
              <a:rPr sz="2200" spc="-5" dirty="0">
                <a:latin typeface="Times New Roman" panose="02020603050405020304" pitchFamily="18" charset="0"/>
                <a:cs typeface="Times New Roman" panose="02020603050405020304" pitchFamily="18" charset="0"/>
              </a:rPr>
              <a:t>a</a:t>
            </a:r>
            <a:r>
              <a:rPr sz="220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snapshot</a:t>
            </a:r>
            <a:r>
              <a:rPr sz="220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of</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instances</a:t>
            </a:r>
            <a:r>
              <a:rPr sz="2200" spc="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of</a:t>
            </a:r>
            <a:r>
              <a:rPr sz="2200" spc="1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classes</a:t>
            </a:r>
            <a:r>
              <a:rPr sz="2200" spc="1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at</a:t>
            </a:r>
            <a:r>
              <a:rPr sz="220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specific </a:t>
            </a:r>
            <a:r>
              <a:rPr sz="2200" spc="-48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point</a:t>
            </a:r>
            <a:r>
              <a:rPr sz="2200" spc="-5" dirty="0">
                <a:latin typeface="Times New Roman" panose="02020603050405020304" pitchFamily="18" charset="0"/>
                <a:cs typeface="Times New Roman" panose="02020603050405020304" pitchFamily="18" charset="0"/>
              </a:rPr>
              <a:t> in</a:t>
            </a:r>
            <a:r>
              <a:rPr sz="220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time,</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illustrating how</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objects</a:t>
            </a:r>
            <a:r>
              <a:rPr sz="2200" spc="5" dirty="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interact</a:t>
            </a:r>
            <a:r>
              <a:rPr sz="2200" spc="-5" dirty="0">
                <a:latin typeface="Times New Roman" panose="02020603050405020304" pitchFamily="18" charset="0"/>
                <a:cs typeface="Times New Roman" panose="02020603050405020304" pitchFamily="18" charset="0"/>
              </a:rPr>
              <a:t> and </a:t>
            </a:r>
            <a:r>
              <a:rPr sz="2200" spc="-15" dirty="0">
                <a:latin typeface="Times New Roman" panose="02020603050405020304" pitchFamily="18" charset="0"/>
                <a:cs typeface="Times New Roman" panose="02020603050405020304" pitchFamily="18" charset="0"/>
              </a:rPr>
              <a:t>collaborate.</a:t>
            </a:r>
            <a:endParaRPr sz="2200" dirty="0">
              <a:latin typeface="Times New Roman" panose="02020603050405020304" pitchFamily="18" charset="0"/>
              <a:cs typeface="Times New Roman" panose="02020603050405020304" pitchFamily="18" charset="0"/>
            </a:endParaRPr>
          </a:p>
          <a:p>
            <a:pPr marL="241300" indent="-229235" algn="just">
              <a:spcBef>
                <a:spcPts val="200"/>
              </a:spcBef>
              <a:buFont typeface="Arial MT"/>
              <a:buChar char="•"/>
              <a:tabLst>
                <a:tab pos="241300" algn="l"/>
                <a:tab pos="241935" algn="l"/>
              </a:tabLst>
            </a:pPr>
            <a:r>
              <a:rPr sz="2200" b="1" spc="-10" dirty="0">
                <a:latin typeface="Times New Roman" panose="02020603050405020304" pitchFamily="18" charset="0"/>
                <a:cs typeface="Times New Roman" panose="02020603050405020304" pitchFamily="18" charset="0"/>
              </a:rPr>
              <a:t>Sequence</a:t>
            </a:r>
            <a:r>
              <a:rPr sz="2200" b="1" spc="35" dirty="0">
                <a:latin typeface="Times New Roman" panose="02020603050405020304" pitchFamily="18" charset="0"/>
                <a:cs typeface="Times New Roman" panose="02020603050405020304" pitchFamily="18" charset="0"/>
              </a:rPr>
              <a:t> </a:t>
            </a:r>
            <a:r>
              <a:rPr sz="2200" b="1" spc="-10" dirty="0">
                <a:latin typeface="Times New Roman" panose="02020603050405020304" pitchFamily="18" charset="0"/>
                <a:cs typeface="Times New Roman" panose="02020603050405020304" pitchFamily="18" charset="0"/>
              </a:rPr>
              <a:t>Diagrams:</a:t>
            </a:r>
            <a:r>
              <a:rPr sz="2200" b="1"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Sequence</a:t>
            </a:r>
            <a:r>
              <a:rPr sz="2200" spc="3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diagrams</a:t>
            </a:r>
            <a:r>
              <a:rPr sz="2200" spc="1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showcase</a:t>
            </a:r>
            <a:r>
              <a:rPr sz="2200" spc="3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interactions</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between</a:t>
            </a:r>
            <a:r>
              <a:rPr sz="2200" spc="4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objects</a:t>
            </a:r>
            <a:r>
              <a:rPr sz="2200" spc="1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over</a:t>
            </a:r>
            <a:endParaRPr sz="2200" dirty="0">
              <a:latin typeface="Times New Roman" panose="02020603050405020304" pitchFamily="18" charset="0"/>
              <a:cs typeface="Times New Roman" panose="02020603050405020304" pitchFamily="18" charset="0"/>
            </a:endParaRPr>
          </a:p>
          <a:p>
            <a:pPr marL="241300" algn="just"/>
            <a:r>
              <a:rPr sz="2200" spc="-5" dirty="0">
                <a:latin typeface="Times New Roman" panose="02020603050405020304" pitchFamily="18" charset="0"/>
                <a:cs typeface="Times New Roman" panose="02020603050405020304" pitchFamily="18" charset="0"/>
              </a:rPr>
              <a:t>time,</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detailing</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the</a:t>
            </a:r>
            <a:r>
              <a:rPr sz="2200" spc="1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order </a:t>
            </a:r>
            <a:r>
              <a:rPr sz="2200" spc="-5" dirty="0">
                <a:latin typeface="Times New Roman" panose="02020603050405020304" pitchFamily="18" charset="0"/>
                <a:cs typeface="Times New Roman" panose="02020603050405020304" pitchFamily="18" charset="0"/>
              </a:rPr>
              <a:t>of</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method</a:t>
            </a:r>
            <a:r>
              <a:rPr sz="2200" spc="3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calls</a:t>
            </a:r>
            <a:r>
              <a:rPr sz="220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and</a:t>
            </a:r>
            <a:r>
              <a:rPr sz="2200" spc="-2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the</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messages</a:t>
            </a:r>
            <a:r>
              <a:rPr sz="2200" spc="3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exchanged.</a:t>
            </a:r>
            <a:endParaRPr sz="2200" dirty="0">
              <a:latin typeface="Times New Roman" panose="02020603050405020304" pitchFamily="18" charset="0"/>
              <a:cs typeface="Times New Roman" panose="02020603050405020304" pitchFamily="18" charset="0"/>
            </a:endParaRPr>
          </a:p>
          <a:p>
            <a:pPr marL="241300" marR="5080" indent="-229235" algn="just">
              <a:spcBef>
                <a:spcPts val="1000"/>
              </a:spcBef>
              <a:buFont typeface="Arial MT"/>
              <a:buChar char="•"/>
              <a:tabLst>
                <a:tab pos="241300" algn="l"/>
                <a:tab pos="241935" algn="l"/>
              </a:tabLst>
            </a:pPr>
            <a:r>
              <a:rPr sz="2200" b="1" spc="-20" dirty="0">
                <a:latin typeface="Times New Roman" panose="02020603050405020304" pitchFamily="18" charset="0"/>
                <a:cs typeface="Times New Roman" panose="02020603050405020304" pitchFamily="18" charset="0"/>
              </a:rPr>
              <a:t>State</a:t>
            </a:r>
            <a:r>
              <a:rPr sz="2200" b="1" spc="25" dirty="0">
                <a:latin typeface="Times New Roman" panose="02020603050405020304" pitchFamily="18" charset="0"/>
                <a:cs typeface="Times New Roman" panose="02020603050405020304" pitchFamily="18" charset="0"/>
              </a:rPr>
              <a:t> </a:t>
            </a:r>
            <a:r>
              <a:rPr sz="2200" b="1" spc="-10" dirty="0">
                <a:latin typeface="Times New Roman" panose="02020603050405020304" pitchFamily="18" charset="0"/>
                <a:cs typeface="Times New Roman" panose="02020603050405020304" pitchFamily="18" charset="0"/>
              </a:rPr>
              <a:t>Diagrams:</a:t>
            </a:r>
            <a:r>
              <a:rPr sz="2200" b="1" spc="10" dirty="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State</a:t>
            </a:r>
            <a:r>
              <a:rPr sz="2200" spc="2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diagrams</a:t>
            </a:r>
            <a:r>
              <a:rPr sz="2200" spc="1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model</a:t>
            </a:r>
            <a:r>
              <a:rPr sz="2200" spc="2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the</a:t>
            </a:r>
            <a:r>
              <a:rPr sz="2200" spc="2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behavior</a:t>
            </a:r>
            <a:r>
              <a:rPr sz="2200" spc="-2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of</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objects</a:t>
            </a:r>
            <a:r>
              <a:rPr sz="2200" spc="2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as</a:t>
            </a:r>
            <a:r>
              <a:rPr sz="2200" spc="1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they</a:t>
            </a:r>
            <a:r>
              <a:rPr sz="2200" spc="3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transition</a:t>
            </a:r>
            <a:r>
              <a:rPr sz="2200" spc="1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between </a:t>
            </a:r>
            <a:r>
              <a:rPr sz="2200" spc="-484" dirty="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different</a:t>
            </a:r>
            <a:r>
              <a:rPr sz="2200" spc="10" dirty="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states</a:t>
            </a:r>
            <a:r>
              <a:rPr sz="2200" spc="2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in </a:t>
            </a:r>
            <a:r>
              <a:rPr sz="2200" spc="-10" dirty="0">
                <a:latin typeface="Times New Roman" panose="02020603050405020304" pitchFamily="18" charset="0"/>
                <a:cs typeface="Times New Roman" panose="02020603050405020304" pitchFamily="18" charset="0"/>
              </a:rPr>
              <a:t>response</a:t>
            </a:r>
            <a:r>
              <a:rPr sz="2200" spc="-5" dirty="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to</a:t>
            </a:r>
            <a:r>
              <a:rPr sz="2200" spc="2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events.</a:t>
            </a:r>
            <a:endParaRPr sz="2200" dirty="0">
              <a:latin typeface="Times New Roman" panose="02020603050405020304" pitchFamily="18" charset="0"/>
              <a:cs typeface="Times New Roman" panose="02020603050405020304" pitchFamily="18" charset="0"/>
            </a:endParaRPr>
          </a:p>
          <a:p>
            <a:pPr marL="241300" marR="36195" indent="-229235" algn="just">
              <a:spcBef>
                <a:spcPts val="1010"/>
              </a:spcBef>
              <a:buFont typeface="Arial MT"/>
              <a:buChar char="•"/>
              <a:tabLst>
                <a:tab pos="241300" algn="l"/>
                <a:tab pos="241935" algn="l"/>
              </a:tabLst>
            </a:pPr>
            <a:r>
              <a:rPr sz="2200" b="1" spc="-5" dirty="0">
                <a:latin typeface="Times New Roman" panose="02020603050405020304" pitchFamily="18" charset="0"/>
                <a:cs typeface="Times New Roman" panose="02020603050405020304" pitchFamily="18" charset="0"/>
              </a:rPr>
              <a:t>Activity</a:t>
            </a:r>
            <a:r>
              <a:rPr sz="2200" b="1" spc="5" dirty="0">
                <a:latin typeface="Times New Roman" panose="02020603050405020304" pitchFamily="18" charset="0"/>
                <a:cs typeface="Times New Roman" panose="02020603050405020304" pitchFamily="18" charset="0"/>
              </a:rPr>
              <a:t> </a:t>
            </a:r>
            <a:r>
              <a:rPr sz="2200" b="1" spc="-10" dirty="0">
                <a:latin typeface="Times New Roman" panose="02020603050405020304" pitchFamily="18" charset="0"/>
                <a:cs typeface="Times New Roman" panose="02020603050405020304" pitchFamily="18" charset="0"/>
              </a:rPr>
              <a:t>Diagrams:</a:t>
            </a:r>
            <a:r>
              <a:rPr sz="2200" b="1"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Activity</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diagrams</a:t>
            </a:r>
            <a:r>
              <a:rPr sz="2200" spc="1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represent</a:t>
            </a:r>
            <a:r>
              <a:rPr sz="2200" spc="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the</a:t>
            </a:r>
            <a:r>
              <a:rPr sz="2200" spc="2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flow</a:t>
            </a:r>
            <a:r>
              <a:rPr sz="2200" spc="5" dirty="0">
                <a:latin typeface="Times New Roman" panose="02020603050405020304" pitchFamily="18" charset="0"/>
                <a:cs typeface="Times New Roman" panose="02020603050405020304" pitchFamily="18" charset="0"/>
              </a:rPr>
              <a:t> </a:t>
            </a:r>
            <a:r>
              <a:rPr sz="2200" dirty="0">
                <a:latin typeface="Times New Roman" panose="02020603050405020304" pitchFamily="18" charset="0"/>
                <a:cs typeface="Times New Roman" panose="02020603050405020304" pitchFamily="18" charset="0"/>
              </a:rPr>
              <a:t>of</a:t>
            </a:r>
            <a:r>
              <a:rPr sz="2200" spc="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activities</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or</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processes</a:t>
            </a:r>
            <a:r>
              <a:rPr sz="2200" spc="2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within</a:t>
            </a:r>
            <a:r>
              <a:rPr sz="2200" spc="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 </a:t>
            </a:r>
            <a:r>
              <a:rPr sz="2200" spc="-480" dirty="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system,</a:t>
            </a:r>
            <a:r>
              <a:rPr sz="2200" spc="2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aiding</a:t>
            </a:r>
            <a:r>
              <a:rPr sz="2200" spc="-2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in</a:t>
            </a:r>
            <a:r>
              <a:rPr sz="220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the</a:t>
            </a:r>
            <a:r>
              <a:rPr sz="2200" spc="1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understanding</a:t>
            </a:r>
            <a:r>
              <a:rPr sz="2200" spc="-2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of</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workflows.</a:t>
            </a:r>
            <a:endParaRP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031359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7200" y="533400"/>
            <a:ext cx="11201400" cy="5645134"/>
          </a:xfrm>
          <a:prstGeom prst="rect">
            <a:avLst/>
          </a:prstGeom>
        </p:spPr>
        <p:txBody>
          <a:bodyPr vert="horz" wrap="square" lIns="0" tIns="58419" rIns="0" bIns="0" rtlCol="0">
            <a:spAutoFit/>
          </a:bodyPr>
          <a:lstStyle/>
          <a:p>
            <a:pPr marL="241300" marR="5080" indent="-229235">
              <a:spcBef>
                <a:spcPts val="459"/>
              </a:spcBef>
              <a:buFont typeface="Arial MT"/>
              <a:buChar char="•"/>
              <a:tabLst>
                <a:tab pos="241300" algn="l"/>
                <a:tab pos="241935" algn="l"/>
              </a:tabLst>
            </a:pPr>
            <a:r>
              <a:rPr sz="2200" spc="-5" dirty="0">
                <a:latin typeface="Times New Roman" panose="02020603050405020304" pitchFamily="18" charset="0"/>
                <a:cs typeface="Times New Roman" panose="02020603050405020304" pitchFamily="18" charset="0"/>
              </a:rPr>
              <a:t>UML</a:t>
            </a:r>
            <a:r>
              <a:rPr sz="220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plays</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a:t>
            </a:r>
            <a:r>
              <a:rPr sz="220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vital</a:t>
            </a:r>
            <a:r>
              <a:rPr sz="2200" spc="-15" dirty="0">
                <a:latin typeface="Times New Roman" panose="02020603050405020304" pitchFamily="18" charset="0"/>
                <a:cs typeface="Times New Roman" panose="02020603050405020304" pitchFamily="18" charset="0"/>
              </a:rPr>
              <a:t> role</a:t>
            </a:r>
            <a:r>
              <a:rPr sz="2200" spc="2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in</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object-oriented</a:t>
            </a:r>
            <a:r>
              <a:rPr sz="2200" spc="3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software</a:t>
            </a:r>
            <a:r>
              <a:rPr sz="2200" spc="2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development</a:t>
            </a:r>
            <a:r>
              <a:rPr sz="2200" spc="2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by</a:t>
            </a:r>
            <a:r>
              <a:rPr sz="2200" spc="1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providing</a:t>
            </a:r>
            <a:r>
              <a:rPr sz="2200" spc="-5" dirty="0">
                <a:latin typeface="Times New Roman" panose="02020603050405020304" pitchFamily="18" charset="0"/>
                <a:cs typeface="Times New Roman" panose="02020603050405020304" pitchFamily="18" charset="0"/>
              </a:rPr>
              <a:t> a</a:t>
            </a:r>
            <a:r>
              <a:rPr sz="220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standardized</a:t>
            </a:r>
            <a:r>
              <a:rPr sz="2200" spc="-10" dirty="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way</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to</a:t>
            </a:r>
            <a:r>
              <a:rPr sz="2200" spc="1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represent, </a:t>
            </a:r>
            <a:r>
              <a:rPr sz="2200" spc="-10" dirty="0">
                <a:latin typeface="Times New Roman" panose="02020603050405020304" pitchFamily="18" charset="0"/>
                <a:cs typeface="Times New Roman" panose="02020603050405020304" pitchFamily="18" charset="0"/>
              </a:rPr>
              <a:t> communicate,</a:t>
            </a:r>
            <a:r>
              <a:rPr sz="2200" spc="-5" dirty="0">
                <a:latin typeface="Times New Roman" panose="02020603050405020304" pitchFamily="18" charset="0"/>
                <a:cs typeface="Times New Roman" panose="02020603050405020304" pitchFamily="18" charset="0"/>
              </a:rPr>
              <a:t> and</a:t>
            </a:r>
            <a:r>
              <a:rPr sz="220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design </a:t>
            </a:r>
            <a:r>
              <a:rPr sz="2200" spc="-15" dirty="0">
                <a:latin typeface="Times New Roman" panose="02020603050405020304" pitchFamily="18" charset="0"/>
                <a:cs typeface="Times New Roman" panose="02020603050405020304" pitchFamily="18" charset="0"/>
              </a:rPr>
              <a:t>complex</a:t>
            </a:r>
            <a:r>
              <a:rPr sz="2200" spc="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systems</a:t>
            </a:r>
            <a:r>
              <a:rPr sz="220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using</a:t>
            </a:r>
            <a:r>
              <a:rPr sz="220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visual</a:t>
            </a:r>
            <a:r>
              <a:rPr sz="2200" spc="-1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models.</a:t>
            </a:r>
            <a:r>
              <a:rPr sz="2200" spc="1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UML</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diagrams </a:t>
            </a:r>
            <a:r>
              <a:rPr sz="2200" dirty="0">
                <a:latin typeface="Times New Roman" panose="02020603050405020304" pitchFamily="18" charset="0"/>
                <a:cs typeface="Times New Roman" panose="02020603050405020304" pitchFamily="18" charset="0"/>
              </a:rPr>
              <a:t>aid</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in both</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the</a:t>
            </a:r>
            <a:r>
              <a:rPr sz="220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analysis</a:t>
            </a:r>
            <a:r>
              <a:rPr sz="2200" spc="-2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and</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design</a:t>
            </a:r>
            <a:r>
              <a:rPr sz="220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phases </a:t>
            </a:r>
            <a:r>
              <a:rPr sz="2200" spc="-34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of</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software</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development:</a:t>
            </a:r>
            <a:endParaRPr sz="2200" dirty="0">
              <a:latin typeface="Times New Roman" panose="02020603050405020304" pitchFamily="18" charset="0"/>
              <a:cs typeface="Times New Roman" panose="02020603050405020304" pitchFamily="18" charset="0"/>
            </a:endParaRPr>
          </a:p>
          <a:p>
            <a:pPr marL="12700">
              <a:spcBef>
                <a:spcPts val="620"/>
              </a:spcBef>
            </a:pPr>
            <a:r>
              <a:rPr sz="2200" b="1" spc="-5" dirty="0">
                <a:latin typeface="Times New Roman" panose="02020603050405020304" pitchFamily="18" charset="0"/>
                <a:cs typeface="Times New Roman" panose="02020603050405020304" pitchFamily="18" charset="0"/>
              </a:rPr>
              <a:t>Analysis</a:t>
            </a:r>
            <a:r>
              <a:rPr sz="2200" b="1" spc="-10" dirty="0">
                <a:latin typeface="Times New Roman" panose="02020603050405020304" pitchFamily="18" charset="0"/>
                <a:cs typeface="Times New Roman" panose="02020603050405020304" pitchFamily="18" charset="0"/>
              </a:rPr>
              <a:t> </a:t>
            </a:r>
            <a:r>
              <a:rPr sz="2200" b="1" spc="-5" dirty="0">
                <a:latin typeface="Times New Roman" panose="02020603050405020304" pitchFamily="18" charset="0"/>
                <a:cs typeface="Times New Roman" panose="02020603050405020304" pitchFamily="18" charset="0"/>
              </a:rPr>
              <a:t>Phase:</a:t>
            </a:r>
            <a:r>
              <a:rPr sz="2200" b="1"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During the</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analysis</a:t>
            </a:r>
            <a:r>
              <a:rPr sz="2200" spc="-2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phase,</a:t>
            </a:r>
            <a:r>
              <a:rPr sz="220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UML </a:t>
            </a:r>
            <a:r>
              <a:rPr sz="2200" spc="-10" dirty="0">
                <a:latin typeface="Times New Roman" panose="02020603050405020304" pitchFamily="18" charset="0"/>
                <a:cs typeface="Times New Roman" panose="02020603050405020304" pitchFamily="18" charset="0"/>
              </a:rPr>
              <a:t>diagrams</a:t>
            </a:r>
            <a:r>
              <a:rPr sz="2200" spc="-2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help </a:t>
            </a:r>
            <a:r>
              <a:rPr sz="2200" spc="-10" dirty="0">
                <a:latin typeface="Times New Roman" panose="02020603050405020304" pitchFamily="18" charset="0"/>
                <a:cs typeface="Times New Roman" panose="02020603050405020304" pitchFamily="18" charset="0"/>
              </a:rPr>
              <a:t>to:</a:t>
            </a:r>
            <a:endParaRPr sz="2200" dirty="0">
              <a:latin typeface="Times New Roman" panose="02020603050405020304" pitchFamily="18" charset="0"/>
              <a:cs typeface="Times New Roman" panose="02020603050405020304" pitchFamily="18" charset="0"/>
            </a:endParaRPr>
          </a:p>
          <a:p>
            <a:pPr marL="241300" indent="-229235">
              <a:spcBef>
                <a:spcPts val="625"/>
              </a:spcBef>
              <a:buFont typeface="Arial MT"/>
              <a:buChar char="•"/>
              <a:tabLst>
                <a:tab pos="241300" algn="l"/>
                <a:tab pos="241935" algn="l"/>
              </a:tabLst>
            </a:pPr>
            <a:r>
              <a:rPr sz="2200" spc="-5" dirty="0">
                <a:latin typeface="Times New Roman" panose="02020603050405020304" pitchFamily="18" charset="0"/>
                <a:cs typeface="Times New Roman" panose="02020603050405020304" pitchFamily="18" charset="0"/>
              </a:rPr>
              <a:t>Identify</a:t>
            </a:r>
            <a:r>
              <a:rPr sz="2200" spc="-3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classes,</a:t>
            </a:r>
            <a:r>
              <a:rPr sz="220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attributes,</a:t>
            </a:r>
            <a:r>
              <a:rPr sz="2200" spc="-1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and</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methods</a:t>
            </a:r>
            <a:r>
              <a:rPr sz="2200" spc="2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based</a:t>
            </a:r>
            <a:r>
              <a:rPr sz="220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on</a:t>
            </a:r>
            <a:r>
              <a:rPr sz="2200" spc="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real-world</a:t>
            </a:r>
            <a:r>
              <a:rPr sz="2200" spc="3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entities.</a:t>
            </a:r>
            <a:endParaRPr sz="2200" dirty="0">
              <a:latin typeface="Times New Roman" panose="02020603050405020304" pitchFamily="18" charset="0"/>
              <a:cs typeface="Times New Roman" panose="02020603050405020304" pitchFamily="18" charset="0"/>
            </a:endParaRPr>
          </a:p>
          <a:p>
            <a:pPr marL="241300" indent="-229235">
              <a:spcBef>
                <a:spcPts val="610"/>
              </a:spcBef>
              <a:buFont typeface="Arial MT"/>
              <a:buChar char="•"/>
              <a:tabLst>
                <a:tab pos="241300" algn="l"/>
                <a:tab pos="241935" algn="l"/>
              </a:tabLst>
            </a:pPr>
            <a:r>
              <a:rPr sz="2200" spc="-10" dirty="0">
                <a:latin typeface="Times New Roman" panose="02020603050405020304" pitchFamily="18" charset="0"/>
                <a:cs typeface="Times New Roman" panose="02020603050405020304" pitchFamily="18" charset="0"/>
              </a:rPr>
              <a:t>Define</a:t>
            </a:r>
            <a:r>
              <a:rPr sz="2200" spc="1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relationships</a:t>
            </a:r>
            <a:r>
              <a:rPr sz="2200" spc="1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between</a:t>
            </a:r>
            <a:r>
              <a:rPr sz="2200" spc="3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classes,</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such</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as</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associations,</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aggregations,</a:t>
            </a:r>
            <a:r>
              <a:rPr sz="2200" spc="-5" dirty="0">
                <a:latin typeface="Times New Roman" panose="02020603050405020304" pitchFamily="18" charset="0"/>
                <a:cs typeface="Times New Roman" panose="02020603050405020304" pitchFamily="18" charset="0"/>
              </a:rPr>
              <a:t> and</a:t>
            </a:r>
            <a:r>
              <a:rPr sz="2200" spc="1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compositions.</a:t>
            </a:r>
            <a:endParaRPr sz="2200" dirty="0">
              <a:latin typeface="Times New Roman" panose="02020603050405020304" pitchFamily="18" charset="0"/>
              <a:cs typeface="Times New Roman" panose="02020603050405020304" pitchFamily="18" charset="0"/>
            </a:endParaRPr>
          </a:p>
          <a:p>
            <a:pPr marL="241300" indent="-229235">
              <a:spcBef>
                <a:spcPts val="615"/>
              </a:spcBef>
              <a:buFont typeface="Arial MT"/>
              <a:buChar char="•"/>
              <a:tabLst>
                <a:tab pos="241300" algn="l"/>
                <a:tab pos="241935" algn="l"/>
              </a:tabLst>
            </a:pPr>
            <a:r>
              <a:rPr sz="2200" spc="-5" dirty="0">
                <a:latin typeface="Times New Roman" panose="02020603050405020304" pitchFamily="18" charset="0"/>
                <a:cs typeface="Times New Roman" panose="02020603050405020304" pitchFamily="18" charset="0"/>
              </a:rPr>
              <a:t>Model</a:t>
            </a:r>
            <a:r>
              <a:rPr sz="220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use</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cases</a:t>
            </a:r>
            <a:r>
              <a:rPr sz="2200" spc="1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to</a:t>
            </a:r>
            <a:r>
              <a:rPr sz="220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capture</a:t>
            </a:r>
            <a:r>
              <a:rPr sz="2200" spc="2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system</a:t>
            </a:r>
            <a:r>
              <a:rPr sz="2200" spc="-5" dirty="0">
                <a:latin typeface="Times New Roman" panose="02020603050405020304" pitchFamily="18" charset="0"/>
                <a:cs typeface="Times New Roman" panose="02020603050405020304" pitchFamily="18" charset="0"/>
              </a:rPr>
              <a:t> functionality</a:t>
            </a:r>
            <a:r>
              <a:rPr sz="2200" spc="-3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from</a:t>
            </a:r>
            <a:r>
              <a:rPr sz="2200" spc="2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a:t>
            </a:r>
            <a:r>
              <a:rPr sz="2200" spc="-10" dirty="0">
                <a:latin typeface="Times New Roman" panose="02020603050405020304" pitchFamily="18" charset="0"/>
                <a:cs typeface="Times New Roman" panose="02020603050405020304" pitchFamily="18" charset="0"/>
              </a:rPr>
              <a:t> user's</a:t>
            </a:r>
            <a:r>
              <a:rPr sz="2200" spc="2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perspective.</a:t>
            </a:r>
            <a:endParaRPr sz="2200" dirty="0">
              <a:latin typeface="Times New Roman" panose="02020603050405020304" pitchFamily="18" charset="0"/>
              <a:cs typeface="Times New Roman" panose="02020603050405020304" pitchFamily="18" charset="0"/>
            </a:endParaRPr>
          </a:p>
          <a:p>
            <a:pPr marL="241300" indent="-229235">
              <a:spcBef>
                <a:spcPts val="620"/>
              </a:spcBef>
              <a:buFont typeface="Arial MT"/>
              <a:buChar char="•"/>
              <a:tabLst>
                <a:tab pos="241300" algn="l"/>
                <a:tab pos="241935" algn="l"/>
              </a:tabLst>
            </a:pPr>
            <a:r>
              <a:rPr sz="2200" spc="-10" dirty="0">
                <a:latin typeface="Times New Roman" panose="02020603050405020304" pitchFamily="18" charset="0"/>
                <a:cs typeface="Times New Roman" panose="02020603050405020304" pitchFamily="18" charset="0"/>
              </a:rPr>
              <a:t>Visualize</a:t>
            </a:r>
            <a:r>
              <a:rPr sz="2200" spc="-2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the</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requirements</a:t>
            </a:r>
            <a:r>
              <a:rPr sz="2200" spc="2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and </a:t>
            </a:r>
            <a:r>
              <a:rPr sz="2200" spc="-10" dirty="0">
                <a:latin typeface="Times New Roman" panose="02020603050405020304" pitchFamily="18" charset="0"/>
                <a:cs typeface="Times New Roman" panose="02020603050405020304" pitchFamily="18" charset="0"/>
              </a:rPr>
              <a:t>interactions</a:t>
            </a:r>
            <a:r>
              <a:rPr sz="2200" spc="-1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of</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the</a:t>
            </a:r>
            <a:r>
              <a:rPr sz="2200" spc="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system.</a:t>
            </a:r>
            <a:endParaRPr sz="2200" dirty="0">
              <a:latin typeface="Times New Roman" panose="02020603050405020304" pitchFamily="18" charset="0"/>
              <a:cs typeface="Times New Roman" panose="02020603050405020304" pitchFamily="18" charset="0"/>
            </a:endParaRPr>
          </a:p>
          <a:p>
            <a:pPr marL="12700">
              <a:spcBef>
                <a:spcPts val="615"/>
              </a:spcBef>
            </a:pPr>
            <a:r>
              <a:rPr sz="2200" b="1" spc="-10" dirty="0">
                <a:latin typeface="Times New Roman" panose="02020603050405020304" pitchFamily="18" charset="0"/>
                <a:cs typeface="Times New Roman" panose="02020603050405020304" pitchFamily="18" charset="0"/>
              </a:rPr>
              <a:t>Design</a:t>
            </a:r>
            <a:r>
              <a:rPr sz="2200" b="1" dirty="0">
                <a:latin typeface="Times New Roman" panose="02020603050405020304" pitchFamily="18" charset="0"/>
                <a:cs typeface="Times New Roman" panose="02020603050405020304" pitchFamily="18" charset="0"/>
              </a:rPr>
              <a:t> </a:t>
            </a:r>
            <a:r>
              <a:rPr sz="2200" b="1" spc="-10" dirty="0">
                <a:latin typeface="Times New Roman" panose="02020603050405020304" pitchFamily="18" charset="0"/>
                <a:cs typeface="Times New Roman" panose="02020603050405020304" pitchFamily="18" charset="0"/>
              </a:rPr>
              <a:t>Phase:</a:t>
            </a:r>
            <a:r>
              <a:rPr sz="2200" b="1"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In</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the</a:t>
            </a:r>
            <a:r>
              <a:rPr sz="2200" spc="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design</a:t>
            </a:r>
            <a:r>
              <a:rPr sz="2200" spc="-1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phase, UML</a:t>
            </a:r>
            <a:r>
              <a:rPr sz="2200" spc="1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diagrams</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help</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to:</a:t>
            </a:r>
            <a:endParaRPr sz="2200" dirty="0">
              <a:latin typeface="Times New Roman" panose="02020603050405020304" pitchFamily="18" charset="0"/>
              <a:cs typeface="Times New Roman" panose="02020603050405020304" pitchFamily="18" charset="0"/>
            </a:endParaRPr>
          </a:p>
          <a:p>
            <a:pPr marL="241300" indent="-229235">
              <a:spcBef>
                <a:spcPts val="615"/>
              </a:spcBef>
              <a:buFont typeface="Arial MT"/>
              <a:buChar char="•"/>
              <a:tabLst>
                <a:tab pos="241300" algn="l"/>
                <a:tab pos="241935" algn="l"/>
              </a:tabLst>
            </a:pPr>
            <a:r>
              <a:rPr sz="2200" spc="-15" dirty="0">
                <a:latin typeface="Times New Roman" panose="02020603050405020304" pitchFamily="18" charset="0"/>
                <a:cs typeface="Times New Roman" panose="02020603050405020304" pitchFamily="18" charset="0"/>
              </a:rPr>
              <a:t>Create</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detailed</a:t>
            </a:r>
            <a:r>
              <a:rPr sz="2200" spc="1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class </a:t>
            </a:r>
            <a:r>
              <a:rPr sz="2200" spc="-10" dirty="0">
                <a:latin typeface="Times New Roman" panose="02020603050405020304" pitchFamily="18" charset="0"/>
                <a:cs typeface="Times New Roman" panose="02020603050405020304" pitchFamily="18" charset="0"/>
              </a:rPr>
              <a:t>diagrams</a:t>
            </a:r>
            <a:r>
              <a:rPr sz="220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that</a:t>
            </a:r>
            <a:r>
              <a:rPr sz="2200" spc="-5" dirty="0">
                <a:latin typeface="Times New Roman" panose="02020603050405020304" pitchFamily="18" charset="0"/>
                <a:cs typeface="Times New Roman" panose="02020603050405020304" pitchFamily="18" charset="0"/>
              </a:rPr>
              <a:t> guide</a:t>
            </a:r>
            <a:r>
              <a:rPr sz="220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the</a:t>
            </a:r>
            <a:r>
              <a:rPr sz="2200" spc="2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implementation</a:t>
            </a:r>
            <a:r>
              <a:rPr sz="2200" spc="-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process.</a:t>
            </a:r>
            <a:endParaRPr sz="2200" dirty="0">
              <a:latin typeface="Times New Roman" panose="02020603050405020304" pitchFamily="18" charset="0"/>
              <a:cs typeface="Times New Roman" panose="02020603050405020304" pitchFamily="18" charset="0"/>
            </a:endParaRPr>
          </a:p>
          <a:p>
            <a:pPr marL="241300" indent="-229235">
              <a:spcBef>
                <a:spcPts val="625"/>
              </a:spcBef>
              <a:buFont typeface="Arial MT"/>
              <a:buChar char="•"/>
              <a:tabLst>
                <a:tab pos="241300" algn="l"/>
                <a:tab pos="241935" algn="l"/>
              </a:tabLst>
            </a:pPr>
            <a:r>
              <a:rPr sz="2200" spc="-10" dirty="0">
                <a:latin typeface="Times New Roman" panose="02020603050405020304" pitchFamily="18" charset="0"/>
                <a:cs typeface="Times New Roman" panose="02020603050405020304" pitchFamily="18" charset="0"/>
              </a:rPr>
              <a:t>Illustrate</a:t>
            </a:r>
            <a:r>
              <a:rPr sz="2200" spc="-2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dynamic</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interactions</a:t>
            </a:r>
            <a:r>
              <a:rPr sz="220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using</a:t>
            </a:r>
            <a:r>
              <a:rPr sz="2200" spc="-2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sequence</a:t>
            </a:r>
            <a:r>
              <a:rPr sz="2200" spc="2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and</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collaboration diagrams.</a:t>
            </a:r>
            <a:endParaRPr sz="2200" dirty="0">
              <a:latin typeface="Times New Roman" panose="02020603050405020304" pitchFamily="18" charset="0"/>
              <a:cs typeface="Times New Roman" panose="02020603050405020304" pitchFamily="18" charset="0"/>
            </a:endParaRPr>
          </a:p>
          <a:p>
            <a:pPr marL="241300" indent="-229235">
              <a:spcBef>
                <a:spcPts val="610"/>
              </a:spcBef>
              <a:buFont typeface="Arial MT"/>
              <a:buChar char="•"/>
              <a:tabLst>
                <a:tab pos="241300" algn="l"/>
                <a:tab pos="241935" algn="l"/>
              </a:tabLst>
            </a:pPr>
            <a:r>
              <a:rPr sz="2200" spc="-5" dirty="0">
                <a:latin typeface="Times New Roman" panose="02020603050405020304" pitchFamily="18" charset="0"/>
                <a:cs typeface="Times New Roman" panose="02020603050405020304" pitchFamily="18" charset="0"/>
              </a:rPr>
              <a:t>Model</a:t>
            </a:r>
            <a:r>
              <a:rPr sz="2200" spc="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the</a:t>
            </a:r>
            <a:r>
              <a:rPr sz="2200" spc="1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flow</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of</a:t>
            </a:r>
            <a:r>
              <a:rPr sz="2200" spc="1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activities</a:t>
            </a:r>
            <a:r>
              <a:rPr sz="2200" spc="-2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and</a:t>
            </a:r>
            <a:r>
              <a:rPr sz="2200" spc="-10" dirty="0">
                <a:latin typeface="Times New Roman" panose="02020603050405020304" pitchFamily="18" charset="0"/>
                <a:cs typeface="Times New Roman" panose="02020603050405020304" pitchFamily="18" charset="0"/>
              </a:rPr>
              <a:t> processes</a:t>
            </a:r>
            <a:r>
              <a:rPr sz="2200" spc="5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using</a:t>
            </a:r>
            <a:r>
              <a:rPr sz="2200" spc="-2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activity</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diagrams.</a:t>
            </a:r>
            <a:endParaRPr sz="2200" dirty="0">
              <a:latin typeface="Times New Roman" panose="02020603050405020304" pitchFamily="18" charset="0"/>
              <a:cs typeface="Times New Roman" panose="02020603050405020304" pitchFamily="18" charset="0"/>
            </a:endParaRPr>
          </a:p>
          <a:p>
            <a:pPr marL="241300" indent="-229235">
              <a:spcBef>
                <a:spcPts val="610"/>
              </a:spcBef>
              <a:buFont typeface="Arial MT"/>
              <a:buChar char="•"/>
              <a:tabLst>
                <a:tab pos="241300" algn="l"/>
                <a:tab pos="241935" algn="l"/>
              </a:tabLst>
            </a:pPr>
            <a:r>
              <a:rPr sz="2200" spc="-15" dirty="0">
                <a:latin typeface="Times New Roman" panose="02020603050405020304" pitchFamily="18" charset="0"/>
                <a:cs typeface="Times New Roman" panose="02020603050405020304" pitchFamily="18" charset="0"/>
              </a:rPr>
              <a:t>Represent</a:t>
            </a:r>
            <a:r>
              <a:rPr sz="2200" spc="4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the</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transitions</a:t>
            </a:r>
            <a:r>
              <a:rPr sz="2200" spc="-5" dirty="0">
                <a:latin typeface="Times New Roman" panose="02020603050405020304" pitchFamily="18" charset="0"/>
                <a:cs typeface="Times New Roman" panose="02020603050405020304" pitchFamily="18" charset="0"/>
              </a:rPr>
              <a:t> of</a:t>
            </a:r>
            <a:r>
              <a:rPr sz="2200" spc="2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objects</a:t>
            </a:r>
            <a:r>
              <a:rPr sz="2200" spc="2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between</a:t>
            </a:r>
            <a:r>
              <a:rPr sz="2200" spc="3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different</a:t>
            </a:r>
            <a:r>
              <a:rPr sz="2200" spc="1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states</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using </a:t>
            </a:r>
            <a:r>
              <a:rPr sz="2200" spc="-15" dirty="0">
                <a:latin typeface="Times New Roman" panose="02020603050405020304" pitchFamily="18" charset="0"/>
                <a:cs typeface="Times New Roman" panose="02020603050405020304" pitchFamily="18" charset="0"/>
              </a:rPr>
              <a:t>state</a:t>
            </a:r>
            <a:r>
              <a:rPr sz="2200" spc="-10" dirty="0">
                <a:latin typeface="Times New Roman" panose="02020603050405020304" pitchFamily="18" charset="0"/>
                <a:cs typeface="Times New Roman" panose="02020603050405020304" pitchFamily="18" charset="0"/>
              </a:rPr>
              <a:t> diagrams.</a:t>
            </a:r>
            <a:endParaRPr sz="2200" dirty="0">
              <a:latin typeface="Times New Roman" panose="02020603050405020304" pitchFamily="18" charset="0"/>
              <a:cs typeface="Times New Roman" panose="02020603050405020304" pitchFamily="18" charset="0"/>
            </a:endParaRPr>
          </a:p>
          <a:p>
            <a:pPr marL="241300" indent="-229235">
              <a:spcBef>
                <a:spcPts val="630"/>
              </a:spcBef>
              <a:buFont typeface="Arial MT"/>
              <a:buChar char="•"/>
              <a:tabLst>
                <a:tab pos="241300" algn="l"/>
                <a:tab pos="241935" algn="l"/>
              </a:tabLst>
            </a:pPr>
            <a:r>
              <a:rPr sz="2200" spc="-10" dirty="0" smtClean="0">
                <a:latin typeface="Times New Roman" panose="02020603050405020304" pitchFamily="18" charset="0"/>
                <a:cs typeface="Times New Roman" panose="02020603050405020304" pitchFamily="18" charset="0"/>
              </a:rPr>
              <a:t>communicate</a:t>
            </a:r>
            <a:r>
              <a:rPr sz="2200" dirty="0" smtClean="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and</a:t>
            </a:r>
            <a:r>
              <a:rPr sz="220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collaborate</a:t>
            </a:r>
            <a:r>
              <a:rPr sz="220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effectively</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throughout</a:t>
            </a:r>
            <a:r>
              <a:rPr sz="2200" spc="1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the</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software </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development</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lifecycle.</a:t>
            </a:r>
            <a:endParaRP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555195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766674"/>
            <a:ext cx="10817861" cy="5380063"/>
          </a:xfrm>
          <a:prstGeom prst="rect">
            <a:avLst/>
          </a:prstGeom>
        </p:spPr>
        <p:txBody>
          <a:bodyPr vert="horz" wrap="square" lIns="0" tIns="99060" rIns="0" bIns="0" rtlCol="0">
            <a:spAutoFit/>
          </a:bodyPr>
          <a:lstStyle/>
          <a:p>
            <a:pPr marL="241300" indent="-229235">
              <a:spcBef>
                <a:spcPts val="630"/>
              </a:spcBef>
              <a:buFont typeface="Arial MT"/>
              <a:buChar char="•"/>
              <a:tabLst>
                <a:tab pos="241300" algn="l"/>
                <a:tab pos="241935" algn="l"/>
              </a:tabLst>
            </a:pPr>
            <a:r>
              <a:rPr lang="en-US" sz="2400" spc="-10" dirty="0" smtClean="0">
                <a:latin typeface="Times New Roman" panose="02020603050405020304" pitchFamily="18" charset="0"/>
                <a:cs typeface="Times New Roman" panose="02020603050405020304" pitchFamily="18" charset="0"/>
              </a:rPr>
              <a:t>Interrelation</a:t>
            </a:r>
            <a:r>
              <a:rPr lang="en-US" sz="2400" spc="-5" dirty="0" smtClean="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between</a:t>
            </a:r>
            <a:r>
              <a:rPr lang="en-US" sz="2400" spc="2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UML</a:t>
            </a:r>
            <a:r>
              <a:rPr lang="en-US" sz="2400" spc="1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and</a:t>
            </a:r>
            <a:r>
              <a:rPr lang="en-US" sz="2400" spc="-1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Object-Oriented</a:t>
            </a:r>
            <a:r>
              <a:rPr lang="en-US" sz="2400" spc="2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Software</a:t>
            </a:r>
            <a:r>
              <a:rPr lang="en-US" sz="2400" spc="3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Development:</a:t>
            </a:r>
            <a:endParaRPr lang="en-US" sz="2400" dirty="0">
              <a:latin typeface="Times New Roman" panose="02020603050405020304" pitchFamily="18" charset="0"/>
              <a:cs typeface="Times New Roman" panose="02020603050405020304" pitchFamily="18" charset="0"/>
            </a:endParaRPr>
          </a:p>
          <a:p>
            <a:pPr marL="241300" marR="174625" indent="-229235" algn="just">
              <a:spcBef>
                <a:spcPts val="980"/>
              </a:spcBef>
              <a:buFont typeface="Arial MT"/>
              <a:buChar char="•"/>
              <a:tabLst>
                <a:tab pos="241300" algn="l"/>
                <a:tab pos="241935" algn="l"/>
              </a:tabLst>
            </a:pPr>
            <a:r>
              <a:rPr lang="en-US" sz="2400" spc="-10" dirty="0">
                <a:latin typeface="Times New Roman" panose="02020603050405020304" pitchFamily="18" charset="0"/>
                <a:cs typeface="Times New Roman" panose="02020603050405020304" pitchFamily="18" charset="0"/>
              </a:rPr>
              <a:t>UML acts as a bridge between the conceptual understanding of a software system (during analysis) and its practical  implementation (during design and coding) in an object-oriented manner. UML diagrams provide a shared language for  developers, designers, and stakeholders to </a:t>
            </a:r>
            <a:r>
              <a:rPr sz="2400" spc="-10" dirty="0">
                <a:latin typeface="Times New Roman" panose="02020603050405020304" pitchFamily="18" charset="0"/>
                <a:cs typeface="Times New Roman" panose="02020603050405020304" pitchFamily="18" charset="0"/>
              </a:rPr>
              <a:t>communicate and  collaborate effectively throughout the software development lifecycle.</a:t>
            </a:r>
          </a:p>
          <a:p>
            <a:pPr marL="241300" indent="-229235">
              <a:lnSpc>
                <a:spcPct val="100000"/>
              </a:lnSpc>
              <a:spcBef>
                <a:spcPts val="695"/>
              </a:spcBef>
              <a:buFont typeface="Arial MT"/>
              <a:buChar char="•"/>
              <a:tabLst>
                <a:tab pos="241935" algn="l"/>
              </a:tabLst>
            </a:pPr>
            <a:r>
              <a:rPr sz="2400" b="1" spc="-5" dirty="0">
                <a:latin typeface="Times New Roman" panose="02020603050405020304" pitchFamily="18" charset="0"/>
                <a:cs typeface="Times New Roman" panose="02020603050405020304" pitchFamily="18" charset="0"/>
              </a:rPr>
              <a:t>Useful</a:t>
            </a:r>
            <a:r>
              <a:rPr sz="2400" b="1" spc="-35" dirty="0">
                <a:latin typeface="Times New Roman" panose="02020603050405020304" pitchFamily="18" charset="0"/>
                <a:cs typeface="Times New Roman" panose="02020603050405020304" pitchFamily="18" charset="0"/>
              </a:rPr>
              <a:t> </a:t>
            </a:r>
            <a:r>
              <a:rPr sz="2400" b="1" spc="-10" dirty="0">
                <a:latin typeface="Times New Roman" panose="02020603050405020304" pitchFamily="18" charset="0"/>
                <a:cs typeface="Times New Roman" panose="02020603050405020304" pitchFamily="18" charset="0"/>
              </a:rPr>
              <a:t>Links:</a:t>
            </a:r>
            <a:endParaRPr sz="2400" dirty="0">
              <a:latin typeface="Times New Roman" panose="02020603050405020304" pitchFamily="18" charset="0"/>
              <a:cs typeface="Times New Roman" panose="02020603050405020304" pitchFamily="18" charset="0"/>
            </a:endParaRPr>
          </a:p>
          <a:p>
            <a:pPr marL="354965" indent="-342900">
              <a:lnSpc>
                <a:spcPct val="100000"/>
              </a:lnSpc>
              <a:spcBef>
                <a:spcPts val="685"/>
              </a:spcBef>
              <a:buClr>
                <a:srgbClr val="D1D4DB"/>
              </a:buClr>
              <a:buSzPct val="96153"/>
              <a:buFont typeface="Arial" panose="020B0604020202020204" pitchFamily="34" charset="0"/>
              <a:buChar char="•"/>
              <a:tabLst>
                <a:tab pos="264795" algn="l"/>
              </a:tabLst>
            </a:pPr>
            <a:r>
              <a:rPr sz="2400" u="heavy"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2"/>
              </a:rPr>
              <a:t>UML</a:t>
            </a:r>
            <a:r>
              <a:rPr sz="2400" u="heavy" spc="-50"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2"/>
              </a:rPr>
              <a:t> </a:t>
            </a:r>
            <a:r>
              <a:rPr sz="2400" u="heavy"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2"/>
              </a:rPr>
              <a:t>Basics</a:t>
            </a:r>
            <a:endParaRPr sz="2400" dirty="0">
              <a:latin typeface="Times New Roman" panose="02020603050405020304" pitchFamily="18" charset="0"/>
              <a:cs typeface="Times New Roman" panose="02020603050405020304" pitchFamily="18" charset="0"/>
            </a:endParaRPr>
          </a:p>
          <a:p>
            <a:pPr marL="354965" indent="-342900">
              <a:lnSpc>
                <a:spcPct val="100000"/>
              </a:lnSpc>
              <a:spcBef>
                <a:spcPts val="685"/>
              </a:spcBef>
              <a:buClr>
                <a:srgbClr val="D1D4DB"/>
              </a:buClr>
              <a:buSzPct val="96153"/>
              <a:buFont typeface="Arial" panose="020B0604020202020204" pitchFamily="34" charset="0"/>
              <a:buChar char="•"/>
              <a:tabLst>
                <a:tab pos="264795" algn="l"/>
              </a:tabLst>
            </a:pPr>
            <a:r>
              <a:rPr sz="2400" u="heavy" spc="-5"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3"/>
              </a:rPr>
              <a:t>Object-Oriented</a:t>
            </a:r>
            <a:r>
              <a:rPr sz="2400" u="heavy" spc="-55"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3"/>
              </a:rPr>
              <a:t> </a:t>
            </a:r>
            <a:r>
              <a:rPr sz="2400" u="heavy" spc="-5"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3"/>
              </a:rPr>
              <a:t>Design</a:t>
            </a:r>
            <a:r>
              <a:rPr sz="2400" u="heavy" spc="-40"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3"/>
              </a:rPr>
              <a:t> </a:t>
            </a:r>
            <a:r>
              <a:rPr sz="2400" u="heavy" spc="-5"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3"/>
              </a:rPr>
              <a:t>Concepts</a:t>
            </a:r>
            <a:endParaRPr sz="2400" dirty="0">
              <a:latin typeface="Times New Roman" panose="02020603050405020304" pitchFamily="18" charset="0"/>
              <a:cs typeface="Times New Roman" panose="02020603050405020304" pitchFamily="18" charset="0"/>
            </a:endParaRPr>
          </a:p>
          <a:p>
            <a:pPr marL="355600" marR="4017645" indent="-342900">
              <a:lnSpc>
                <a:spcPct val="121900"/>
              </a:lnSpc>
              <a:spcBef>
                <a:spcPts val="10"/>
              </a:spcBef>
              <a:buClr>
                <a:srgbClr val="D1D4DB"/>
              </a:buClr>
              <a:buSzPct val="96153"/>
              <a:buFont typeface="Arial" panose="020B0604020202020204" pitchFamily="34" charset="0"/>
              <a:buChar char="•"/>
              <a:tabLst>
                <a:tab pos="264795" algn="l"/>
              </a:tabLst>
            </a:pPr>
            <a:r>
              <a:rPr sz="2400" u="heavy"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4"/>
              </a:rPr>
              <a:t>UML in </a:t>
            </a:r>
            <a:r>
              <a:rPr sz="2400" u="heavy" spc="-10"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4"/>
              </a:rPr>
              <a:t>Object-Oriented </a:t>
            </a:r>
            <a:r>
              <a:rPr sz="2400" u="heavy" spc="-5"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4"/>
              </a:rPr>
              <a:t>Analysis </a:t>
            </a:r>
            <a:r>
              <a:rPr sz="2400" u="heavy"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4"/>
              </a:rPr>
              <a:t>and Design </a:t>
            </a:r>
            <a:r>
              <a:rPr sz="2400" spc="-575" dirty="0">
                <a:solidFill>
                  <a:srgbClr val="0462C1"/>
                </a:solidFill>
                <a:latin typeface="Times New Roman" panose="02020603050405020304" pitchFamily="18" charset="0"/>
                <a:cs typeface="Times New Roman" panose="02020603050405020304" pitchFamily="18" charset="0"/>
              </a:rPr>
              <a:t> </a:t>
            </a:r>
            <a:endParaRPr lang="en-US" sz="2400" spc="-575" dirty="0" smtClean="0">
              <a:solidFill>
                <a:srgbClr val="0462C1"/>
              </a:solidFill>
              <a:latin typeface="Times New Roman" panose="02020603050405020304" pitchFamily="18" charset="0"/>
              <a:cs typeface="Times New Roman" panose="02020603050405020304" pitchFamily="18" charset="0"/>
            </a:endParaRPr>
          </a:p>
          <a:p>
            <a:pPr marL="355600" marR="4017645" indent="-342900">
              <a:lnSpc>
                <a:spcPct val="121900"/>
              </a:lnSpc>
              <a:spcBef>
                <a:spcPts val="10"/>
              </a:spcBef>
              <a:buClr>
                <a:srgbClr val="D1D4DB"/>
              </a:buClr>
              <a:buSzPct val="96153"/>
              <a:buFont typeface="Arial" panose="020B0604020202020204" pitchFamily="34" charset="0"/>
              <a:buChar char="•"/>
              <a:tabLst>
                <a:tab pos="264795" algn="l"/>
              </a:tabLst>
            </a:pPr>
            <a:r>
              <a:rPr sz="2400" u="heavy" dirty="0" smtClean="0">
                <a:solidFill>
                  <a:srgbClr val="0462C1"/>
                </a:solidFill>
                <a:uFill>
                  <a:solidFill>
                    <a:srgbClr val="0462C1"/>
                  </a:solidFill>
                </a:uFill>
                <a:latin typeface="Times New Roman" panose="02020603050405020304" pitchFamily="18" charset="0"/>
                <a:cs typeface="Times New Roman" panose="02020603050405020304" pitchFamily="18" charset="0"/>
                <a:hlinkClick r:id="rId5"/>
              </a:rPr>
              <a:t>UML</a:t>
            </a:r>
            <a:r>
              <a:rPr sz="2400" u="heavy" spc="-20" dirty="0" smtClean="0">
                <a:solidFill>
                  <a:srgbClr val="0462C1"/>
                </a:solidFill>
                <a:uFill>
                  <a:solidFill>
                    <a:srgbClr val="0462C1"/>
                  </a:solidFill>
                </a:uFill>
                <a:latin typeface="Times New Roman" panose="02020603050405020304" pitchFamily="18" charset="0"/>
                <a:cs typeface="Times New Roman" panose="02020603050405020304" pitchFamily="18" charset="0"/>
                <a:hlinkClick r:id="rId5"/>
              </a:rPr>
              <a:t> </a:t>
            </a:r>
            <a:r>
              <a:rPr sz="2400" u="heavy" spc="-5"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5"/>
              </a:rPr>
              <a:t>Class</a:t>
            </a:r>
            <a:r>
              <a:rPr sz="2400" u="heavy" spc="-25"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5"/>
              </a:rPr>
              <a:t> </a:t>
            </a:r>
            <a:r>
              <a:rPr sz="2400" u="heavy" spc="-10"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5"/>
              </a:rPr>
              <a:t>Diagram</a:t>
            </a:r>
            <a:r>
              <a:rPr sz="2400" u="heavy" spc="-20"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5"/>
              </a:rPr>
              <a:t> </a:t>
            </a:r>
            <a:r>
              <a:rPr sz="2400" u="heavy" spc="-25"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5"/>
              </a:rPr>
              <a:t>Tutorial</a:t>
            </a:r>
            <a:endParaRPr sz="2400" dirty="0">
              <a:latin typeface="Times New Roman" panose="02020603050405020304" pitchFamily="18" charset="0"/>
              <a:cs typeface="Times New Roman" panose="02020603050405020304" pitchFamily="18" charset="0"/>
            </a:endParaRPr>
          </a:p>
          <a:p>
            <a:pPr marL="355600" indent="-342900">
              <a:lnSpc>
                <a:spcPct val="100000"/>
              </a:lnSpc>
              <a:spcBef>
                <a:spcPts val="690"/>
              </a:spcBef>
              <a:buFont typeface="Arial" panose="020B0604020202020204" pitchFamily="34" charset="0"/>
              <a:buChar char="•"/>
            </a:pPr>
            <a:r>
              <a:rPr sz="2400" u="heavy" dirty="0" smtClean="0">
                <a:solidFill>
                  <a:srgbClr val="0462C1"/>
                </a:solidFill>
                <a:uFill>
                  <a:solidFill>
                    <a:srgbClr val="0462C1"/>
                  </a:solidFill>
                </a:uFill>
                <a:latin typeface="Times New Roman" panose="02020603050405020304" pitchFamily="18" charset="0"/>
                <a:cs typeface="Times New Roman" panose="02020603050405020304" pitchFamily="18" charset="0"/>
                <a:hlinkClick r:id="rId6"/>
              </a:rPr>
              <a:t>UML</a:t>
            </a:r>
            <a:r>
              <a:rPr sz="2400" u="heavy" spc="-25" dirty="0" smtClean="0">
                <a:solidFill>
                  <a:srgbClr val="0462C1"/>
                </a:solidFill>
                <a:uFill>
                  <a:solidFill>
                    <a:srgbClr val="0462C1"/>
                  </a:solidFill>
                </a:uFill>
                <a:latin typeface="Times New Roman" panose="02020603050405020304" pitchFamily="18" charset="0"/>
                <a:cs typeface="Times New Roman" panose="02020603050405020304" pitchFamily="18" charset="0"/>
                <a:hlinkClick r:id="rId6"/>
              </a:rPr>
              <a:t> </a:t>
            </a:r>
            <a:r>
              <a:rPr sz="2400" u="heavy" spc="-5"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6"/>
              </a:rPr>
              <a:t>Sequence</a:t>
            </a:r>
            <a:r>
              <a:rPr sz="2400" u="heavy" spc="-50"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6"/>
              </a:rPr>
              <a:t> </a:t>
            </a:r>
            <a:r>
              <a:rPr sz="2400" u="heavy" spc="-10"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6"/>
              </a:rPr>
              <a:t>Diagram</a:t>
            </a:r>
            <a:r>
              <a:rPr sz="2400" u="heavy" spc="-25"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6"/>
              </a:rPr>
              <a:t> Tutorial</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763644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idx="1"/>
          </p:nvPr>
        </p:nvSpPr>
        <p:spPr>
          <a:xfrm rot="20891106">
            <a:off x="2819067" y="2626618"/>
            <a:ext cx="6705600" cy="1367682"/>
          </a:xfrm>
          <a:prstGeom prst="rect">
            <a:avLst/>
          </a:prstGeom>
        </p:spPr>
        <p:txBody>
          <a:bodyPr vert="horz" wrap="square" lIns="0" tIns="13335" rIns="0" bIns="0" rtlCol="0">
            <a:spAutoFit/>
          </a:bodyPr>
          <a:lstStyle/>
          <a:p>
            <a:pPr marL="0" indent="0">
              <a:lnSpc>
                <a:spcPct val="100000"/>
              </a:lnSpc>
              <a:spcBef>
                <a:spcPts val="105"/>
              </a:spcBef>
              <a:buNone/>
            </a:pPr>
            <a:r>
              <a:rPr lang="en-IN" sz="4400" b="1" spc="-10" dirty="0" smtClean="0">
                <a:latin typeface="Calibri"/>
                <a:cs typeface="Calibri"/>
              </a:rPr>
              <a:t>Properties of </a:t>
            </a:r>
            <a:r>
              <a:rPr sz="4400" b="1" spc="-10" dirty="0" smtClean="0">
                <a:latin typeface="Calibri"/>
                <a:cs typeface="Calibri"/>
              </a:rPr>
              <a:t>Object-Oriented</a:t>
            </a:r>
            <a:r>
              <a:rPr sz="4400" b="1" spc="-75" dirty="0" smtClean="0">
                <a:latin typeface="Calibri"/>
                <a:cs typeface="Calibri"/>
              </a:rPr>
              <a:t> </a:t>
            </a:r>
            <a:r>
              <a:rPr lang="en-IN" sz="4400" b="1" spc="-10" dirty="0" smtClean="0">
                <a:latin typeface="Calibri"/>
                <a:cs typeface="Calibri"/>
              </a:rPr>
              <a:t>Programming</a:t>
            </a:r>
            <a:endParaRPr sz="4400" dirty="0">
              <a:latin typeface="Calibri"/>
              <a:cs typeface="Calibri"/>
            </a:endParaRPr>
          </a:p>
        </p:txBody>
      </p:sp>
    </p:spTree>
    <p:extLst>
      <p:ext uri="{BB962C8B-B14F-4D97-AF65-F5344CB8AC3E}">
        <p14:creationId xmlns:p14="http://schemas.microsoft.com/office/powerpoint/2010/main" val="9713193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85800"/>
            <a:ext cx="10896600" cy="5715000"/>
          </a:xfrm>
        </p:spPr>
        <p:txBody>
          <a:bodyPr>
            <a:normAutofit fontScale="92500" lnSpcReduction="10000"/>
          </a:bodyPr>
          <a:lstStyle/>
          <a:p>
            <a:pPr algn="just">
              <a:lnSpc>
                <a:spcPct val="100000"/>
              </a:lnSpc>
            </a:pPr>
            <a:r>
              <a:rPr lang="en-US" b="1" u="sng" spc="-10" dirty="0" smtClean="0">
                <a:latin typeface="Times New Roman" panose="02020603050405020304" pitchFamily="18" charset="0"/>
                <a:cs typeface="Times New Roman" panose="02020603050405020304" pitchFamily="18" charset="0"/>
              </a:rPr>
              <a:t>Object-Oriented Programming</a:t>
            </a:r>
            <a:r>
              <a:rPr lang="en-US" spc="-10" dirty="0" smtClean="0">
                <a:latin typeface="Times New Roman" panose="02020603050405020304" pitchFamily="18" charset="0"/>
                <a:cs typeface="Times New Roman" panose="02020603050405020304" pitchFamily="18" charset="0"/>
              </a:rPr>
              <a:t>, is </a:t>
            </a:r>
            <a:r>
              <a:rPr lang="en-US" spc="-10" dirty="0">
                <a:latin typeface="Times New Roman" panose="02020603050405020304" pitchFamily="18" charset="0"/>
                <a:cs typeface="Times New Roman" panose="02020603050405020304" pitchFamily="18" charset="0"/>
              </a:rPr>
              <a:t>a different approach to programming that brings together data and functions that execute on them. </a:t>
            </a:r>
            <a:endParaRPr lang="en-US" spc="-10" dirty="0" smtClean="0">
              <a:latin typeface="Times New Roman" panose="02020603050405020304" pitchFamily="18" charset="0"/>
              <a:cs typeface="Times New Roman" panose="02020603050405020304" pitchFamily="18" charset="0"/>
            </a:endParaRPr>
          </a:p>
          <a:p>
            <a:pPr algn="just">
              <a:lnSpc>
                <a:spcPct val="100000"/>
              </a:lnSpc>
            </a:pPr>
            <a:r>
              <a:rPr lang="en-US" spc="-10" dirty="0" smtClean="0">
                <a:latin typeface="Times New Roman" panose="02020603050405020304" pitchFamily="18" charset="0"/>
                <a:cs typeface="Times New Roman" panose="02020603050405020304" pitchFamily="18" charset="0"/>
              </a:rPr>
              <a:t>It </a:t>
            </a:r>
            <a:r>
              <a:rPr lang="en-US" spc="-10" dirty="0">
                <a:latin typeface="Times New Roman" panose="02020603050405020304" pitchFamily="18" charset="0"/>
                <a:cs typeface="Times New Roman" panose="02020603050405020304" pitchFamily="18" charset="0"/>
              </a:rPr>
              <a:t>basically supports encapsulation, abstraction, inheritance, polymorphism, etc. </a:t>
            </a:r>
            <a:endParaRPr lang="en-US" spc="-10" dirty="0" smtClean="0">
              <a:latin typeface="Times New Roman" panose="02020603050405020304" pitchFamily="18" charset="0"/>
              <a:cs typeface="Times New Roman" panose="02020603050405020304" pitchFamily="18" charset="0"/>
            </a:endParaRPr>
          </a:p>
          <a:p>
            <a:pPr algn="just">
              <a:lnSpc>
                <a:spcPct val="100000"/>
              </a:lnSpc>
            </a:pPr>
            <a:r>
              <a:rPr lang="en-US" spc="-10" dirty="0" smtClean="0">
                <a:latin typeface="Times New Roman" panose="02020603050405020304" pitchFamily="18" charset="0"/>
                <a:cs typeface="Times New Roman" panose="02020603050405020304" pitchFamily="18" charset="0"/>
              </a:rPr>
              <a:t>It </a:t>
            </a:r>
            <a:r>
              <a:rPr lang="en-US" spc="-10" dirty="0">
                <a:latin typeface="Times New Roman" panose="02020603050405020304" pitchFamily="18" charset="0"/>
                <a:cs typeface="Times New Roman" panose="02020603050405020304" pitchFamily="18" charset="0"/>
              </a:rPr>
              <a:t>also includes data hiding feature therefore it is more secure. </a:t>
            </a:r>
            <a:endParaRPr lang="en-US" spc="-10" dirty="0" smtClean="0">
              <a:latin typeface="Times New Roman" panose="02020603050405020304" pitchFamily="18" charset="0"/>
              <a:cs typeface="Times New Roman" panose="02020603050405020304" pitchFamily="18" charset="0"/>
            </a:endParaRPr>
          </a:p>
          <a:p>
            <a:pPr algn="just">
              <a:lnSpc>
                <a:spcPct val="100000"/>
              </a:lnSpc>
            </a:pPr>
            <a:r>
              <a:rPr lang="en-US" spc="-10" dirty="0" smtClean="0">
                <a:latin typeface="Times New Roman" panose="02020603050405020304" pitchFamily="18" charset="0"/>
                <a:cs typeface="Times New Roman" panose="02020603050405020304" pitchFamily="18" charset="0"/>
              </a:rPr>
              <a:t>It </a:t>
            </a:r>
            <a:r>
              <a:rPr lang="en-US" spc="-10" dirty="0">
                <a:latin typeface="Times New Roman" panose="02020603050405020304" pitchFamily="18" charset="0"/>
                <a:cs typeface="Times New Roman" panose="02020603050405020304" pitchFamily="18" charset="0"/>
              </a:rPr>
              <a:t>performs well in situation where systems are undergoing continuous design, adaption, and maintenance</a:t>
            </a:r>
            <a:r>
              <a:rPr lang="en-US" spc="-10" dirty="0" smtClean="0">
                <a:latin typeface="Times New Roman" panose="02020603050405020304" pitchFamily="18" charset="0"/>
                <a:cs typeface="Times New Roman" panose="02020603050405020304" pitchFamily="18" charset="0"/>
              </a:rPr>
              <a:t>.</a:t>
            </a:r>
          </a:p>
          <a:p>
            <a:pPr algn="just">
              <a:lnSpc>
                <a:spcPct val="100000"/>
              </a:lnSpc>
            </a:pPr>
            <a:r>
              <a:rPr lang="en-US" spc="-10" dirty="0" smtClean="0">
                <a:latin typeface="Times New Roman" panose="02020603050405020304" pitchFamily="18" charset="0"/>
                <a:cs typeface="Times New Roman" panose="02020603050405020304" pitchFamily="18" charset="0"/>
              </a:rPr>
              <a:t>Ex: Java, C++, C#, Python, </a:t>
            </a:r>
            <a:r>
              <a:rPr lang="en-US" spc="-10" dirty="0" err="1" smtClean="0">
                <a:latin typeface="Times New Roman" panose="02020603050405020304" pitchFamily="18" charset="0"/>
                <a:cs typeface="Times New Roman" panose="02020603050405020304" pitchFamily="18" charset="0"/>
              </a:rPr>
              <a:t>Simula</a:t>
            </a:r>
            <a:r>
              <a:rPr lang="en-US" spc="-10" dirty="0" smtClean="0">
                <a:latin typeface="Times New Roman" panose="02020603050405020304" pitchFamily="18" charset="0"/>
                <a:cs typeface="Times New Roman" panose="02020603050405020304" pitchFamily="18" charset="0"/>
              </a:rPr>
              <a:t> (First OO), Smalltalk (First pure OO).</a:t>
            </a:r>
          </a:p>
          <a:p>
            <a:pPr algn="just"/>
            <a:endParaRPr lang="en-US" sz="900" spc="-10" dirty="0" smtClean="0">
              <a:latin typeface="Times New Roman" panose="02020603050405020304" pitchFamily="18" charset="0"/>
              <a:cs typeface="Times New Roman" panose="02020603050405020304" pitchFamily="18" charset="0"/>
            </a:endParaRPr>
          </a:p>
          <a:p>
            <a:pPr marL="0" indent="0" algn="just">
              <a:buNone/>
            </a:pPr>
            <a:r>
              <a:rPr lang="en-US" b="1" i="1" spc="-10" dirty="0">
                <a:solidFill>
                  <a:srgbClr val="7030A0"/>
                </a:solidFill>
                <a:latin typeface="Times New Roman" panose="02020603050405020304" pitchFamily="18" charset="0"/>
                <a:cs typeface="Times New Roman" panose="02020603050405020304" pitchFamily="18" charset="0"/>
              </a:rPr>
              <a:t>The OO model is beneficial in the following ways −</a:t>
            </a:r>
          </a:p>
          <a:p>
            <a:r>
              <a:rPr lang="en-US" spc="-10" dirty="0">
                <a:latin typeface="Times New Roman" panose="02020603050405020304" pitchFamily="18" charset="0"/>
                <a:cs typeface="Times New Roman" panose="02020603050405020304" pitchFamily="18" charset="0"/>
              </a:rPr>
              <a:t>It facilitates changes in the system at low cost.</a:t>
            </a:r>
          </a:p>
          <a:p>
            <a:r>
              <a:rPr lang="en-US" spc="-10" dirty="0">
                <a:latin typeface="Times New Roman" panose="02020603050405020304" pitchFamily="18" charset="0"/>
                <a:cs typeface="Times New Roman" panose="02020603050405020304" pitchFamily="18" charset="0"/>
              </a:rPr>
              <a:t>It promotes the reuse of components.</a:t>
            </a:r>
          </a:p>
          <a:p>
            <a:r>
              <a:rPr lang="en-US" spc="-10" dirty="0">
                <a:latin typeface="Times New Roman" panose="02020603050405020304" pitchFamily="18" charset="0"/>
                <a:cs typeface="Times New Roman" panose="02020603050405020304" pitchFamily="18" charset="0"/>
              </a:rPr>
              <a:t>It simplifies the problem of integrating components to configure large system.</a:t>
            </a:r>
          </a:p>
          <a:p>
            <a:r>
              <a:rPr lang="en-US" spc="-10" dirty="0">
                <a:latin typeface="Times New Roman" panose="02020603050405020304" pitchFamily="18" charset="0"/>
                <a:cs typeface="Times New Roman" panose="02020603050405020304" pitchFamily="18" charset="0"/>
              </a:rPr>
              <a:t>It simplifies the design of distributed systems.</a:t>
            </a:r>
          </a:p>
          <a:p>
            <a:pPr marL="0" indent="0" algn="just">
              <a:buNone/>
            </a:pPr>
            <a:endParaRPr lang="en-IN" spc="-1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80839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33400" y="304800"/>
            <a:ext cx="11125200" cy="6398546"/>
          </a:xfrm>
          <a:prstGeom prst="rect">
            <a:avLst/>
          </a:prstGeom>
        </p:spPr>
        <p:txBody>
          <a:bodyPr vert="horz" wrap="square" lIns="0" tIns="12065" rIns="0" bIns="0" rtlCol="0">
            <a:spAutoFit/>
          </a:bodyPr>
          <a:lstStyle/>
          <a:p>
            <a:pPr marL="241300" indent="-229235">
              <a:spcBef>
                <a:spcPts val="95"/>
              </a:spcBef>
              <a:buFont typeface="Arial MT"/>
              <a:buChar char="•"/>
              <a:tabLst>
                <a:tab pos="241300" algn="l"/>
                <a:tab pos="241935" algn="l"/>
              </a:tabLst>
            </a:pPr>
            <a:r>
              <a:rPr sz="2200" spc="-10" dirty="0">
                <a:latin typeface="Times New Roman" panose="02020603050405020304" pitchFamily="18" charset="0"/>
                <a:cs typeface="Times New Roman" panose="02020603050405020304" pitchFamily="18" charset="0"/>
              </a:rPr>
              <a:t>Object-Oriented</a:t>
            </a:r>
            <a:r>
              <a:rPr sz="2200" spc="4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Languages</a:t>
            </a:r>
            <a:r>
              <a:rPr sz="2200" spc="2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are</a:t>
            </a:r>
            <a:r>
              <a:rPr sz="2200" spc="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programming</a:t>
            </a:r>
            <a:r>
              <a:rPr sz="2200" spc="-5" dirty="0">
                <a:latin typeface="Times New Roman" panose="02020603050405020304" pitchFamily="18" charset="0"/>
                <a:cs typeface="Times New Roman" panose="02020603050405020304" pitchFamily="18" charset="0"/>
              </a:rPr>
              <a:t> languages</a:t>
            </a:r>
            <a:r>
              <a:rPr sz="2200" spc="1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designed</a:t>
            </a:r>
            <a:r>
              <a:rPr sz="2200" spc="10" dirty="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to</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support</a:t>
            </a:r>
            <a:r>
              <a:rPr sz="2200" spc="5" dirty="0">
                <a:latin typeface="Times New Roman" panose="02020603050405020304" pitchFamily="18" charset="0"/>
                <a:cs typeface="Times New Roman" panose="02020603050405020304" pitchFamily="18" charset="0"/>
              </a:rPr>
              <a:t> </a:t>
            </a:r>
            <a:r>
              <a:rPr sz="2200" spc="-5" dirty="0" smtClean="0">
                <a:latin typeface="Times New Roman" panose="02020603050405020304" pitchFamily="18" charset="0"/>
                <a:cs typeface="Times New Roman" panose="02020603050405020304" pitchFamily="18" charset="0"/>
              </a:rPr>
              <a:t>and</a:t>
            </a:r>
            <a:r>
              <a:rPr lang="en-US" sz="2200" dirty="0">
                <a:latin typeface="Times New Roman" panose="02020603050405020304" pitchFamily="18" charset="0"/>
                <a:cs typeface="Times New Roman" panose="02020603050405020304" pitchFamily="18" charset="0"/>
              </a:rPr>
              <a:t> </a:t>
            </a:r>
            <a:r>
              <a:rPr sz="2200" spc="-20" dirty="0" smtClean="0">
                <a:latin typeface="Times New Roman" panose="02020603050405020304" pitchFamily="18" charset="0"/>
                <a:cs typeface="Times New Roman" panose="02020603050405020304" pitchFamily="18" charset="0"/>
              </a:rPr>
              <a:t>facilitate</a:t>
            </a:r>
            <a:r>
              <a:rPr sz="2200" spc="15" dirty="0" smtClean="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the</a:t>
            </a:r>
            <a:r>
              <a:rPr sz="2200" spc="3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principles</a:t>
            </a:r>
            <a:r>
              <a:rPr sz="2200" spc="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of</a:t>
            </a:r>
            <a:r>
              <a:rPr sz="2200" spc="2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Object-Oriented</a:t>
            </a:r>
            <a:r>
              <a:rPr sz="2200" spc="5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Programming</a:t>
            </a:r>
            <a:r>
              <a:rPr sz="2200" spc="2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(OOP).</a:t>
            </a:r>
            <a:r>
              <a:rPr sz="2200" spc="2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These</a:t>
            </a:r>
            <a:r>
              <a:rPr sz="2200" spc="3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languages</a:t>
            </a:r>
            <a:r>
              <a:rPr sz="2200" spc="20" dirty="0">
                <a:latin typeface="Times New Roman" panose="02020603050405020304" pitchFamily="18" charset="0"/>
                <a:cs typeface="Times New Roman" panose="02020603050405020304" pitchFamily="18" charset="0"/>
              </a:rPr>
              <a:t> </a:t>
            </a:r>
            <a:r>
              <a:rPr sz="2200" spc="-15" dirty="0" smtClean="0">
                <a:latin typeface="Times New Roman" panose="02020603050405020304" pitchFamily="18" charset="0"/>
                <a:cs typeface="Times New Roman" panose="02020603050405020304" pitchFamily="18" charset="0"/>
              </a:rPr>
              <a:t>provide</a:t>
            </a:r>
            <a:r>
              <a:rPr lang="en-US" sz="2200" dirty="0">
                <a:latin typeface="Times New Roman" panose="02020603050405020304" pitchFamily="18" charset="0"/>
                <a:cs typeface="Times New Roman" panose="02020603050405020304" pitchFamily="18" charset="0"/>
              </a:rPr>
              <a:t> </a:t>
            </a:r>
            <a:r>
              <a:rPr sz="2200" spc="-20" dirty="0" smtClean="0">
                <a:latin typeface="Times New Roman" panose="02020603050405020304" pitchFamily="18" charset="0"/>
                <a:cs typeface="Times New Roman" panose="02020603050405020304" pitchFamily="18" charset="0"/>
              </a:rPr>
              <a:t>features</a:t>
            </a:r>
            <a:r>
              <a:rPr sz="2200" spc="25" dirty="0" smtClean="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that</a:t>
            </a:r>
            <a:r>
              <a:rPr sz="220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enable</a:t>
            </a:r>
            <a:r>
              <a:rPr sz="2200" spc="1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the </a:t>
            </a:r>
            <a:r>
              <a:rPr sz="2200" spc="-10" dirty="0">
                <a:solidFill>
                  <a:srgbClr val="FF0000"/>
                </a:solidFill>
                <a:latin typeface="Times New Roman" panose="02020603050405020304" pitchFamily="18" charset="0"/>
                <a:cs typeface="Times New Roman" panose="02020603050405020304" pitchFamily="18" charset="0"/>
              </a:rPr>
              <a:t>creation,</a:t>
            </a:r>
            <a:r>
              <a:rPr sz="2200" dirty="0">
                <a:solidFill>
                  <a:srgbClr val="FF0000"/>
                </a:solidFill>
                <a:latin typeface="Times New Roman" panose="02020603050405020304" pitchFamily="18" charset="0"/>
                <a:cs typeface="Times New Roman" panose="02020603050405020304" pitchFamily="18" charset="0"/>
              </a:rPr>
              <a:t> </a:t>
            </a:r>
            <a:r>
              <a:rPr sz="2200" spc="-5" dirty="0">
                <a:solidFill>
                  <a:srgbClr val="FF0000"/>
                </a:solidFill>
                <a:latin typeface="Times New Roman" panose="02020603050405020304" pitchFamily="18" charset="0"/>
                <a:cs typeface="Times New Roman" panose="02020603050405020304" pitchFamily="18" charset="0"/>
              </a:rPr>
              <a:t>manipulation,</a:t>
            </a:r>
            <a:r>
              <a:rPr sz="2200" spc="5" dirty="0">
                <a:solidFill>
                  <a:srgbClr val="FF0000"/>
                </a:solidFill>
                <a:latin typeface="Times New Roman" panose="02020603050405020304" pitchFamily="18" charset="0"/>
                <a:cs typeface="Times New Roman" panose="02020603050405020304" pitchFamily="18" charset="0"/>
              </a:rPr>
              <a:t> </a:t>
            </a:r>
            <a:r>
              <a:rPr sz="2200" spc="-5" dirty="0">
                <a:solidFill>
                  <a:srgbClr val="FF0000"/>
                </a:solidFill>
                <a:latin typeface="Times New Roman" panose="02020603050405020304" pitchFamily="18" charset="0"/>
                <a:cs typeface="Times New Roman" panose="02020603050405020304" pitchFamily="18" charset="0"/>
              </a:rPr>
              <a:t>and</a:t>
            </a:r>
            <a:r>
              <a:rPr sz="2200" dirty="0">
                <a:solidFill>
                  <a:srgbClr val="FF0000"/>
                </a:solidFill>
                <a:latin typeface="Times New Roman" panose="02020603050405020304" pitchFamily="18" charset="0"/>
                <a:cs typeface="Times New Roman" panose="02020603050405020304" pitchFamily="18" charset="0"/>
              </a:rPr>
              <a:t> </a:t>
            </a:r>
            <a:r>
              <a:rPr sz="2200" spc="-15" dirty="0">
                <a:solidFill>
                  <a:srgbClr val="FF0000"/>
                </a:solidFill>
                <a:latin typeface="Times New Roman" panose="02020603050405020304" pitchFamily="18" charset="0"/>
                <a:cs typeface="Times New Roman" panose="02020603050405020304" pitchFamily="18" charset="0"/>
              </a:rPr>
              <a:t>interaction</a:t>
            </a:r>
            <a:r>
              <a:rPr sz="2200" spc="5" dirty="0">
                <a:solidFill>
                  <a:srgbClr val="FF0000"/>
                </a:solidFill>
                <a:latin typeface="Times New Roman" panose="02020603050405020304" pitchFamily="18" charset="0"/>
                <a:cs typeface="Times New Roman" panose="02020603050405020304" pitchFamily="18" charset="0"/>
              </a:rPr>
              <a:t> </a:t>
            </a:r>
            <a:r>
              <a:rPr sz="2200" spc="-5" dirty="0">
                <a:solidFill>
                  <a:srgbClr val="FF0000"/>
                </a:solidFill>
                <a:latin typeface="Times New Roman" panose="02020603050405020304" pitchFamily="18" charset="0"/>
                <a:cs typeface="Times New Roman" panose="02020603050405020304" pitchFamily="18" charset="0"/>
              </a:rPr>
              <a:t>of</a:t>
            </a:r>
            <a:r>
              <a:rPr sz="2200" spc="10" dirty="0">
                <a:solidFill>
                  <a:srgbClr val="FF0000"/>
                </a:solidFill>
                <a:latin typeface="Times New Roman" panose="02020603050405020304" pitchFamily="18" charset="0"/>
                <a:cs typeface="Times New Roman" panose="02020603050405020304" pitchFamily="18" charset="0"/>
              </a:rPr>
              <a:t> </a:t>
            </a:r>
            <a:r>
              <a:rPr sz="2200" spc="-5" dirty="0">
                <a:solidFill>
                  <a:srgbClr val="FF0000"/>
                </a:solidFill>
                <a:latin typeface="Times New Roman" panose="02020603050405020304" pitchFamily="18" charset="0"/>
                <a:cs typeface="Times New Roman" panose="02020603050405020304" pitchFamily="18" charset="0"/>
              </a:rPr>
              <a:t>objects</a:t>
            </a:r>
            <a:r>
              <a:rPr sz="2200" spc="-5" dirty="0">
                <a:latin typeface="Times New Roman" panose="02020603050405020304" pitchFamily="18" charset="0"/>
                <a:cs typeface="Times New Roman" panose="02020603050405020304" pitchFamily="18" charset="0"/>
              </a:rPr>
              <a:t>,</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which</a:t>
            </a:r>
            <a:r>
              <a:rPr sz="2200" spc="5" dirty="0">
                <a:latin typeface="Times New Roman" panose="02020603050405020304" pitchFamily="18" charset="0"/>
                <a:cs typeface="Times New Roman" panose="02020603050405020304" pitchFamily="18" charset="0"/>
              </a:rPr>
              <a:t> </a:t>
            </a:r>
            <a:r>
              <a:rPr sz="2200" spc="-10" dirty="0" smtClean="0">
                <a:latin typeface="Times New Roman" panose="02020603050405020304" pitchFamily="18" charset="0"/>
                <a:cs typeface="Times New Roman" panose="02020603050405020304" pitchFamily="18" charset="0"/>
              </a:rPr>
              <a:t>are</a:t>
            </a:r>
            <a:r>
              <a:rPr lang="en-US" sz="2200" dirty="0">
                <a:latin typeface="Times New Roman" panose="02020603050405020304" pitchFamily="18" charset="0"/>
                <a:cs typeface="Times New Roman" panose="02020603050405020304" pitchFamily="18" charset="0"/>
              </a:rPr>
              <a:t> </a:t>
            </a:r>
            <a:r>
              <a:rPr sz="2200" spc="-10" dirty="0" smtClean="0">
                <a:latin typeface="Times New Roman" panose="02020603050405020304" pitchFamily="18" charset="0"/>
                <a:cs typeface="Times New Roman" panose="02020603050405020304" pitchFamily="18" charset="0"/>
              </a:rPr>
              <a:t>instances</a:t>
            </a:r>
            <a:r>
              <a:rPr sz="2200" spc="5" dirty="0" smtClean="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of</a:t>
            </a:r>
            <a:r>
              <a:rPr sz="2200" spc="2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classes</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representing</a:t>
            </a:r>
            <a:r>
              <a:rPr sz="2200" spc="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real-world</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entities.</a:t>
            </a:r>
            <a:r>
              <a:rPr sz="2200" spc="3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The</a:t>
            </a:r>
            <a:r>
              <a:rPr sz="2200" spc="20" dirty="0">
                <a:latin typeface="Times New Roman" panose="02020603050405020304" pitchFamily="18" charset="0"/>
                <a:cs typeface="Times New Roman" panose="02020603050405020304" pitchFamily="18" charset="0"/>
              </a:rPr>
              <a:t> </a:t>
            </a:r>
            <a:r>
              <a:rPr sz="2200" spc="-35" dirty="0">
                <a:latin typeface="Times New Roman" panose="02020603050405020304" pitchFamily="18" charset="0"/>
                <a:cs typeface="Times New Roman" panose="02020603050405020304" pitchFamily="18" charset="0"/>
              </a:rPr>
              <a:t>key</a:t>
            </a:r>
            <a:r>
              <a:rPr sz="2200" spc="20" dirty="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features</a:t>
            </a:r>
            <a:r>
              <a:rPr sz="2200" spc="3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of</a:t>
            </a:r>
            <a:r>
              <a:rPr sz="2200" spc="2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object-oriented </a:t>
            </a:r>
            <a:r>
              <a:rPr sz="2200" spc="-484"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languages</a:t>
            </a:r>
            <a:r>
              <a:rPr sz="220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include:</a:t>
            </a:r>
            <a:endParaRPr sz="2200" dirty="0">
              <a:latin typeface="Times New Roman" panose="02020603050405020304" pitchFamily="18" charset="0"/>
              <a:cs typeface="Times New Roman" panose="02020603050405020304" pitchFamily="18" charset="0"/>
            </a:endParaRPr>
          </a:p>
          <a:p>
            <a:pPr marL="241300" indent="-229235">
              <a:spcBef>
                <a:spcPts val="204"/>
              </a:spcBef>
              <a:buFont typeface="Arial MT"/>
              <a:buChar char="•"/>
              <a:tabLst>
                <a:tab pos="241300" algn="l"/>
                <a:tab pos="241935" algn="l"/>
              </a:tabLst>
            </a:pPr>
            <a:r>
              <a:rPr sz="2200" spc="-5" dirty="0">
                <a:solidFill>
                  <a:srgbClr val="FF0000"/>
                </a:solidFill>
                <a:latin typeface="Times New Roman" panose="02020603050405020304" pitchFamily="18" charset="0"/>
                <a:cs typeface="Times New Roman" panose="02020603050405020304" pitchFamily="18" charset="0"/>
              </a:rPr>
              <a:t>Classes</a:t>
            </a:r>
            <a:r>
              <a:rPr sz="2200" spc="5" dirty="0">
                <a:solidFill>
                  <a:srgbClr val="FF0000"/>
                </a:solidFill>
                <a:latin typeface="Times New Roman" panose="02020603050405020304" pitchFamily="18" charset="0"/>
                <a:cs typeface="Times New Roman" panose="02020603050405020304" pitchFamily="18" charset="0"/>
              </a:rPr>
              <a:t> </a:t>
            </a:r>
            <a:r>
              <a:rPr sz="2200" spc="-5" dirty="0">
                <a:solidFill>
                  <a:srgbClr val="FF0000"/>
                </a:solidFill>
                <a:latin typeface="Times New Roman" panose="02020603050405020304" pitchFamily="18" charset="0"/>
                <a:cs typeface="Times New Roman" panose="02020603050405020304" pitchFamily="18" charset="0"/>
              </a:rPr>
              <a:t>and</a:t>
            </a:r>
            <a:r>
              <a:rPr sz="2200" spc="5" dirty="0">
                <a:solidFill>
                  <a:srgbClr val="FF0000"/>
                </a:solidFill>
                <a:latin typeface="Times New Roman" panose="02020603050405020304" pitchFamily="18" charset="0"/>
                <a:cs typeface="Times New Roman" panose="02020603050405020304" pitchFamily="18" charset="0"/>
              </a:rPr>
              <a:t> </a:t>
            </a:r>
            <a:r>
              <a:rPr sz="2200" spc="-10" dirty="0">
                <a:solidFill>
                  <a:srgbClr val="FF0000"/>
                </a:solidFill>
                <a:latin typeface="Times New Roman" panose="02020603050405020304" pitchFamily="18" charset="0"/>
                <a:cs typeface="Times New Roman" panose="02020603050405020304" pitchFamily="18" charset="0"/>
              </a:rPr>
              <a:t>Objects:</a:t>
            </a:r>
            <a:r>
              <a:rPr sz="2200" spc="35" dirty="0">
                <a:solidFill>
                  <a:srgbClr val="FF0000"/>
                </a:solidFill>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Object-oriented</a:t>
            </a:r>
            <a:r>
              <a:rPr sz="2200" spc="4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languages</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allow</a:t>
            </a:r>
            <a:r>
              <a:rPr sz="2200" spc="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you</a:t>
            </a:r>
            <a:r>
              <a:rPr sz="2200" spc="5" dirty="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to</a:t>
            </a:r>
            <a:r>
              <a:rPr sz="2200" spc="1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define</a:t>
            </a:r>
            <a:r>
              <a:rPr sz="2200" spc="2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classes,</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which</a:t>
            </a:r>
            <a:r>
              <a:rPr sz="2200" dirty="0">
                <a:latin typeface="Times New Roman" panose="02020603050405020304" pitchFamily="18" charset="0"/>
                <a:cs typeface="Times New Roman" panose="02020603050405020304" pitchFamily="18" charset="0"/>
              </a:rPr>
              <a:t> </a:t>
            </a:r>
            <a:r>
              <a:rPr sz="2200" spc="-15" dirty="0" smtClean="0">
                <a:latin typeface="Times New Roman" panose="02020603050405020304" pitchFamily="18" charset="0"/>
                <a:cs typeface="Times New Roman" panose="02020603050405020304" pitchFamily="18" charset="0"/>
              </a:rPr>
              <a:t>are</a:t>
            </a:r>
            <a:r>
              <a:rPr lang="en-US" sz="2200" dirty="0">
                <a:latin typeface="Times New Roman" panose="02020603050405020304" pitchFamily="18" charset="0"/>
                <a:cs typeface="Times New Roman" panose="02020603050405020304" pitchFamily="18" charset="0"/>
              </a:rPr>
              <a:t> </a:t>
            </a:r>
            <a:r>
              <a:rPr sz="2200" spc="-10" dirty="0" smtClean="0">
                <a:latin typeface="Times New Roman" panose="02020603050405020304" pitchFamily="18" charset="0"/>
                <a:cs typeface="Times New Roman" panose="02020603050405020304" pitchFamily="18" charset="0"/>
              </a:rPr>
              <a:t>blueprints</a:t>
            </a:r>
            <a:r>
              <a:rPr sz="2200" dirty="0" smtClean="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for</a:t>
            </a:r>
            <a:r>
              <a:rPr sz="2200" spc="15"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creating</a:t>
            </a:r>
            <a:r>
              <a:rPr sz="220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objects.</a:t>
            </a:r>
            <a:r>
              <a:rPr sz="2200" spc="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Objects</a:t>
            </a:r>
            <a:r>
              <a:rPr sz="2200" spc="4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encapsulate</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both</a:t>
            </a:r>
            <a:r>
              <a:rPr sz="2200" spc="5" dirty="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data</a:t>
            </a:r>
            <a:r>
              <a:rPr sz="2200" spc="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(attributes)</a:t>
            </a:r>
            <a:r>
              <a:rPr sz="2200" spc="2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and</a:t>
            </a:r>
            <a:r>
              <a:rPr sz="2200" spc="5" dirty="0">
                <a:latin typeface="Times New Roman" panose="02020603050405020304" pitchFamily="18" charset="0"/>
                <a:cs typeface="Times New Roman" panose="02020603050405020304" pitchFamily="18" charset="0"/>
              </a:rPr>
              <a:t> </a:t>
            </a:r>
            <a:r>
              <a:rPr sz="2200" spc="-10" dirty="0" smtClean="0">
                <a:latin typeface="Times New Roman" panose="02020603050405020304" pitchFamily="18" charset="0"/>
                <a:cs typeface="Times New Roman" panose="02020603050405020304" pitchFamily="18" charset="0"/>
              </a:rPr>
              <a:t>behavior</a:t>
            </a:r>
            <a:r>
              <a:rPr lang="en-US" sz="2200" dirty="0">
                <a:latin typeface="Times New Roman" panose="02020603050405020304" pitchFamily="18" charset="0"/>
                <a:cs typeface="Times New Roman" panose="02020603050405020304" pitchFamily="18" charset="0"/>
              </a:rPr>
              <a:t> </a:t>
            </a:r>
            <a:r>
              <a:rPr sz="2200" spc="-10" dirty="0" smtClean="0">
                <a:latin typeface="Times New Roman" panose="02020603050405020304" pitchFamily="18" charset="0"/>
                <a:cs typeface="Times New Roman" panose="02020603050405020304" pitchFamily="18" charset="0"/>
              </a:rPr>
              <a:t>(methods</a:t>
            </a:r>
            <a:r>
              <a:rPr sz="2200" spc="-10" dirty="0">
                <a:latin typeface="Times New Roman" panose="02020603050405020304" pitchFamily="18" charset="0"/>
                <a:cs typeface="Times New Roman" panose="02020603050405020304" pitchFamily="18" charset="0"/>
              </a:rPr>
              <a:t>)</a:t>
            </a:r>
            <a:r>
              <a:rPr sz="2200" spc="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related</a:t>
            </a:r>
            <a:r>
              <a:rPr sz="2200" spc="5" dirty="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to</a:t>
            </a:r>
            <a:r>
              <a:rPr sz="2200" spc="1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a:t>
            </a:r>
            <a:r>
              <a:rPr sz="220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particular</a:t>
            </a:r>
            <a:r>
              <a:rPr sz="2200" spc="-35" dirty="0">
                <a:latin typeface="Times New Roman" panose="02020603050405020304" pitchFamily="18" charset="0"/>
                <a:cs typeface="Times New Roman" panose="02020603050405020304" pitchFamily="18" charset="0"/>
              </a:rPr>
              <a:t> </a:t>
            </a:r>
            <a:r>
              <a:rPr sz="2200" spc="-30" dirty="0">
                <a:latin typeface="Times New Roman" panose="02020603050405020304" pitchFamily="18" charset="0"/>
                <a:cs typeface="Times New Roman" panose="02020603050405020304" pitchFamily="18" charset="0"/>
              </a:rPr>
              <a:t>entity.</a:t>
            </a:r>
            <a:endParaRPr sz="2200" dirty="0">
              <a:latin typeface="Times New Roman" panose="02020603050405020304" pitchFamily="18" charset="0"/>
              <a:cs typeface="Times New Roman" panose="02020603050405020304" pitchFamily="18" charset="0"/>
            </a:endParaRPr>
          </a:p>
          <a:p>
            <a:pPr marL="241300" marR="156845" indent="-229235">
              <a:spcBef>
                <a:spcPts val="994"/>
              </a:spcBef>
              <a:buFont typeface="Arial MT"/>
              <a:buChar char="•"/>
              <a:tabLst>
                <a:tab pos="241300" algn="l"/>
                <a:tab pos="241935" algn="l"/>
              </a:tabLst>
            </a:pPr>
            <a:r>
              <a:rPr sz="2200" spc="-10" dirty="0">
                <a:solidFill>
                  <a:srgbClr val="FF0000"/>
                </a:solidFill>
                <a:latin typeface="Times New Roman" panose="02020603050405020304" pitchFamily="18" charset="0"/>
                <a:cs typeface="Times New Roman" panose="02020603050405020304" pitchFamily="18" charset="0"/>
              </a:rPr>
              <a:t>Encapsulation</a:t>
            </a:r>
            <a:r>
              <a:rPr sz="2200" spc="-10" dirty="0" smtClean="0">
                <a:solidFill>
                  <a:srgbClr val="FF0000"/>
                </a:solidFill>
                <a:latin typeface="Times New Roman" panose="02020603050405020304" pitchFamily="18" charset="0"/>
                <a:cs typeface="Times New Roman" panose="02020603050405020304" pitchFamily="18" charset="0"/>
              </a:rPr>
              <a:t>:</a:t>
            </a:r>
            <a:r>
              <a:rPr lang="en-US" sz="2200" spc="-10" dirty="0" smtClean="0">
                <a:solidFill>
                  <a:srgbClr val="FF0000"/>
                </a:solidFill>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It</a:t>
            </a:r>
            <a:r>
              <a:rPr sz="2200" dirty="0" smtClean="0">
                <a:solidFill>
                  <a:srgbClr val="FF0000"/>
                </a:solidFill>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refers to integrating data (variables) and code (methods) into a single unit. In encapsulation, a class's variables are hidden from other classes and can only be accessed by the methods of the class in which they are found.</a:t>
            </a:r>
          </a:p>
          <a:p>
            <a:pPr marL="241300" marR="156845" indent="-229235">
              <a:spcBef>
                <a:spcPts val="994"/>
              </a:spcBef>
              <a:buFont typeface="Arial MT"/>
              <a:buChar char="•"/>
              <a:tabLst>
                <a:tab pos="241300" algn="l"/>
                <a:tab pos="241935" algn="l"/>
              </a:tabLst>
            </a:pPr>
            <a:r>
              <a:rPr sz="2200" spc="-5" dirty="0" smtClean="0">
                <a:solidFill>
                  <a:srgbClr val="FF0000"/>
                </a:solidFill>
                <a:latin typeface="Times New Roman" panose="02020603050405020304" pitchFamily="18" charset="0"/>
                <a:cs typeface="Times New Roman" panose="02020603050405020304" pitchFamily="18" charset="0"/>
              </a:rPr>
              <a:t>Inheritance</a:t>
            </a:r>
            <a:r>
              <a:rPr sz="2200" spc="-5" dirty="0">
                <a:solidFill>
                  <a:srgbClr val="FF0000"/>
                </a:solidFill>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Inheritance</a:t>
            </a:r>
            <a:r>
              <a:rPr sz="220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allows</a:t>
            </a:r>
            <a:r>
              <a:rPr sz="2200" spc="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you</a:t>
            </a:r>
            <a:r>
              <a:rPr sz="2200" dirty="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to</a:t>
            </a:r>
            <a:r>
              <a:rPr sz="2200" spc="25" dirty="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create</a:t>
            </a:r>
            <a:r>
              <a:rPr sz="2200" spc="1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new</a:t>
            </a:r>
            <a:r>
              <a:rPr sz="2200" spc="2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classes</a:t>
            </a:r>
            <a:r>
              <a:rPr sz="2200" spc="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based</a:t>
            </a:r>
            <a:r>
              <a:rPr sz="220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on</a:t>
            </a:r>
            <a:r>
              <a:rPr sz="2200" spc="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existing</a:t>
            </a:r>
            <a:r>
              <a:rPr sz="2200" dirty="0">
                <a:latin typeface="Times New Roman" panose="02020603050405020304" pitchFamily="18" charset="0"/>
                <a:cs typeface="Times New Roman" panose="02020603050405020304" pitchFamily="18" charset="0"/>
              </a:rPr>
              <a:t> </a:t>
            </a:r>
            <a:r>
              <a:rPr sz="2200" spc="-5" dirty="0" smtClean="0">
                <a:latin typeface="Times New Roman" panose="02020603050405020304" pitchFamily="18" charset="0"/>
                <a:cs typeface="Times New Roman" panose="02020603050405020304" pitchFamily="18" charset="0"/>
              </a:rPr>
              <a:t>classes,</a:t>
            </a:r>
            <a:r>
              <a:rPr lang="en-US" sz="2200" dirty="0">
                <a:latin typeface="Times New Roman" panose="02020603050405020304" pitchFamily="18" charset="0"/>
                <a:cs typeface="Times New Roman" panose="02020603050405020304" pitchFamily="18" charset="0"/>
              </a:rPr>
              <a:t> </a:t>
            </a:r>
            <a:r>
              <a:rPr sz="2200" spc="-5" dirty="0" smtClean="0">
                <a:latin typeface="Times New Roman" panose="02020603050405020304" pitchFamily="18" charset="0"/>
                <a:cs typeface="Times New Roman" panose="02020603050405020304" pitchFamily="18" charset="0"/>
              </a:rPr>
              <a:t>inheriting</a:t>
            </a:r>
            <a:r>
              <a:rPr sz="2200" dirty="0" smtClean="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their</a:t>
            </a:r>
            <a:r>
              <a:rPr sz="2200" spc="2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attributes</a:t>
            </a:r>
            <a:r>
              <a:rPr sz="2200" spc="3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and</a:t>
            </a:r>
            <a:r>
              <a:rPr sz="2200" spc="1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behaviors.</a:t>
            </a:r>
            <a:r>
              <a:rPr sz="2200" spc="-2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It</a:t>
            </a:r>
            <a:r>
              <a:rPr sz="2200" spc="1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promotes</a:t>
            </a:r>
            <a:r>
              <a:rPr sz="2200" spc="30"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code</a:t>
            </a:r>
            <a:r>
              <a:rPr sz="2200" spc="1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reuse</a:t>
            </a:r>
            <a:r>
              <a:rPr sz="2200" spc="2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and</a:t>
            </a:r>
            <a:r>
              <a:rPr sz="2200" spc="5" dirty="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hierarchy</a:t>
            </a:r>
            <a:r>
              <a:rPr sz="2200" spc="1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among </a:t>
            </a:r>
            <a:r>
              <a:rPr sz="2200" spc="-484"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classes.</a:t>
            </a:r>
            <a:endParaRPr sz="2200" dirty="0">
              <a:latin typeface="Times New Roman" panose="02020603050405020304" pitchFamily="18" charset="0"/>
              <a:cs typeface="Times New Roman" panose="02020603050405020304" pitchFamily="18" charset="0"/>
            </a:endParaRPr>
          </a:p>
          <a:p>
            <a:pPr marL="241300" marR="770890" indent="-229235">
              <a:spcBef>
                <a:spcPts val="994"/>
              </a:spcBef>
              <a:buFont typeface="Arial MT"/>
              <a:buChar char="•"/>
              <a:tabLst>
                <a:tab pos="241300" algn="l"/>
                <a:tab pos="241935" algn="l"/>
              </a:tabLst>
            </a:pPr>
            <a:r>
              <a:rPr sz="2200" spc="-5" dirty="0">
                <a:solidFill>
                  <a:srgbClr val="FF0000"/>
                </a:solidFill>
                <a:latin typeface="Times New Roman" panose="02020603050405020304" pitchFamily="18" charset="0"/>
                <a:cs typeface="Times New Roman" panose="02020603050405020304" pitchFamily="18" charset="0"/>
              </a:rPr>
              <a:t>Polymorphism:</a:t>
            </a:r>
            <a:r>
              <a:rPr sz="2200" dirty="0">
                <a:solidFill>
                  <a:srgbClr val="FF0000"/>
                </a:solidFill>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Polymorphism</a:t>
            </a:r>
            <a:r>
              <a:rPr sz="220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enables</a:t>
            </a:r>
            <a:r>
              <a:rPr sz="2200" spc="1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objects</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of</a:t>
            </a:r>
            <a:r>
              <a:rPr sz="2200" spc="10" dirty="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different</a:t>
            </a:r>
            <a:r>
              <a:rPr sz="2200" spc="2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classes</a:t>
            </a:r>
            <a:r>
              <a:rPr sz="2200" spc="5" dirty="0">
                <a:latin typeface="Times New Roman" panose="02020603050405020304" pitchFamily="18" charset="0"/>
                <a:cs typeface="Times New Roman" panose="02020603050405020304" pitchFamily="18" charset="0"/>
              </a:rPr>
              <a:t> </a:t>
            </a:r>
            <a:r>
              <a:rPr sz="2200" spc="-20" dirty="0">
                <a:latin typeface="Times New Roman" panose="02020603050405020304" pitchFamily="18" charset="0"/>
                <a:cs typeface="Times New Roman" panose="02020603050405020304" pitchFamily="18" charset="0"/>
              </a:rPr>
              <a:t>to</a:t>
            </a:r>
            <a:r>
              <a:rPr sz="2200" spc="25"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be</a:t>
            </a:r>
            <a:r>
              <a:rPr sz="2200" spc="5" dirty="0">
                <a:latin typeface="Times New Roman" panose="02020603050405020304" pitchFamily="18" charset="0"/>
                <a:cs typeface="Times New Roman" panose="02020603050405020304" pitchFamily="18" charset="0"/>
              </a:rPr>
              <a:t> </a:t>
            </a:r>
            <a:r>
              <a:rPr sz="2200" spc="-15" dirty="0">
                <a:latin typeface="Times New Roman" panose="02020603050405020304" pitchFamily="18" charset="0"/>
                <a:cs typeface="Times New Roman" panose="02020603050405020304" pitchFamily="18" charset="0"/>
              </a:rPr>
              <a:t>treated</a:t>
            </a:r>
            <a:r>
              <a:rPr sz="2200" spc="5" dirty="0">
                <a:latin typeface="Times New Roman" panose="02020603050405020304" pitchFamily="18" charset="0"/>
                <a:cs typeface="Times New Roman" panose="02020603050405020304" pitchFamily="18" charset="0"/>
              </a:rPr>
              <a:t> </a:t>
            </a:r>
            <a:r>
              <a:rPr sz="2200" dirty="0">
                <a:latin typeface="Times New Roman" panose="02020603050405020304" pitchFamily="18" charset="0"/>
                <a:cs typeface="Times New Roman" panose="02020603050405020304" pitchFamily="18" charset="0"/>
              </a:rPr>
              <a:t>as </a:t>
            </a:r>
            <a:r>
              <a:rPr sz="2200" spc="-480" dirty="0">
                <a:latin typeface="Times New Roman" panose="02020603050405020304" pitchFamily="18" charset="0"/>
                <a:cs typeface="Times New Roman" panose="02020603050405020304" pitchFamily="18" charset="0"/>
              </a:rPr>
              <a:t> </a:t>
            </a:r>
            <a:r>
              <a:rPr sz="2200" spc="-10" dirty="0" smtClean="0">
                <a:latin typeface="Times New Roman" panose="02020603050405020304" pitchFamily="18" charset="0"/>
                <a:cs typeface="Times New Roman" panose="02020603050405020304" pitchFamily="18" charset="0"/>
              </a:rPr>
              <a:t>instances</a:t>
            </a:r>
            <a:r>
              <a:rPr lang="en-US" sz="2200" dirty="0">
                <a:latin typeface="Times New Roman" panose="02020603050405020304" pitchFamily="18" charset="0"/>
                <a:cs typeface="Times New Roman" panose="02020603050405020304" pitchFamily="18" charset="0"/>
              </a:rPr>
              <a:t> </a:t>
            </a:r>
            <a:r>
              <a:rPr sz="2200" spc="-5" dirty="0" smtClean="0">
                <a:latin typeface="Times New Roman" panose="02020603050405020304" pitchFamily="18" charset="0"/>
                <a:cs typeface="Times New Roman" panose="02020603050405020304" pitchFamily="18" charset="0"/>
              </a:rPr>
              <a:t>of</a:t>
            </a:r>
            <a:r>
              <a:rPr sz="2200" spc="15" dirty="0" smtClean="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a:t>
            </a:r>
            <a:r>
              <a:rPr sz="220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common</a:t>
            </a:r>
            <a:r>
              <a:rPr sz="2200" spc="4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superclass, </a:t>
            </a:r>
            <a:r>
              <a:rPr sz="2200" spc="-5" dirty="0">
                <a:latin typeface="Times New Roman" panose="02020603050405020304" pitchFamily="18" charset="0"/>
                <a:cs typeface="Times New Roman" panose="02020603050405020304" pitchFamily="18" charset="0"/>
              </a:rPr>
              <a:t>allowing </a:t>
            </a:r>
            <a:r>
              <a:rPr sz="2200" spc="-20" dirty="0">
                <a:latin typeface="Times New Roman" panose="02020603050405020304" pitchFamily="18" charset="0"/>
                <a:cs typeface="Times New Roman" panose="02020603050405020304" pitchFamily="18" charset="0"/>
              </a:rPr>
              <a:t>for</a:t>
            </a:r>
            <a:r>
              <a:rPr sz="2200" spc="1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flexibility</a:t>
            </a:r>
            <a:r>
              <a:rPr sz="2200" spc="10" dirty="0">
                <a:latin typeface="Times New Roman" panose="02020603050405020304" pitchFamily="18" charset="0"/>
                <a:cs typeface="Times New Roman" panose="02020603050405020304" pitchFamily="18" charset="0"/>
              </a:rPr>
              <a:t> </a:t>
            </a:r>
            <a:r>
              <a:rPr sz="2200" spc="-5" dirty="0">
                <a:latin typeface="Times New Roman" panose="02020603050405020304" pitchFamily="18" charset="0"/>
                <a:cs typeface="Times New Roman" panose="02020603050405020304" pitchFamily="18" charset="0"/>
              </a:rPr>
              <a:t>and</a:t>
            </a:r>
            <a:r>
              <a:rPr sz="2200" spc="-20" dirty="0">
                <a:latin typeface="Times New Roman" panose="02020603050405020304" pitchFamily="18" charset="0"/>
                <a:cs typeface="Times New Roman" panose="02020603050405020304" pitchFamily="18" charset="0"/>
              </a:rPr>
              <a:t> </a:t>
            </a:r>
            <a:r>
              <a:rPr sz="2200" spc="-10" dirty="0">
                <a:latin typeface="Times New Roman" panose="02020603050405020304" pitchFamily="18" charset="0"/>
                <a:cs typeface="Times New Roman" panose="02020603050405020304" pitchFamily="18" charset="0"/>
              </a:rPr>
              <a:t>dynamic</a:t>
            </a:r>
            <a:r>
              <a:rPr sz="2200" spc="5" dirty="0">
                <a:latin typeface="Times New Roman" panose="02020603050405020304" pitchFamily="18" charset="0"/>
                <a:cs typeface="Times New Roman" panose="02020603050405020304" pitchFamily="18" charset="0"/>
              </a:rPr>
              <a:t> </a:t>
            </a:r>
            <a:r>
              <a:rPr sz="2200" spc="-35" dirty="0">
                <a:latin typeface="Times New Roman" panose="02020603050405020304" pitchFamily="18" charset="0"/>
                <a:cs typeface="Times New Roman" panose="02020603050405020304" pitchFamily="18" charset="0"/>
              </a:rPr>
              <a:t>behavior.</a:t>
            </a:r>
            <a:endParaRPr sz="2200" dirty="0">
              <a:latin typeface="Times New Roman" panose="02020603050405020304" pitchFamily="18" charset="0"/>
              <a:cs typeface="Times New Roman" panose="02020603050405020304" pitchFamily="18" charset="0"/>
            </a:endParaRPr>
          </a:p>
          <a:p>
            <a:pPr marL="241300" marR="988694" indent="-229235">
              <a:spcBef>
                <a:spcPts val="1000"/>
              </a:spcBef>
              <a:buFont typeface="Arial MT"/>
              <a:buChar char="•"/>
              <a:tabLst>
                <a:tab pos="241300" algn="l"/>
                <a:tab pos="241935" algn="l"/>
              </a:tabLst>
            </a:pPr>
            <a:r>
              <a:rPr sz="2200" spc="-10" dirty="0">
                <a:solidFill>
                  <a:srgbClr val="FF0000"/>
                </a:solidFill>
                <a:latin typeface="Times New Roman" panose="02020603050405020304" pitchFamily="18" charset="0"/>
                <a:cs typeface="Times New Roman" panose="02020603050405020304" pitchFamily="18" charset="0"/>
              </a:rPr>
              <a:t>Abstraction:</a:t>
            </a:r>
            <a:r>
              <a:rPr sz="2200" spc="-15" dirty="0">
                <a:solidFill>
                  <a:srgbClr val="FF0000"/>
                </a:solidFill>
                <a:latin typeface="Times New Roman" panose="02020603050405020304" pitchFamily="18" charset="0"/>
                <a:cs typeface="Times New Roman" panose="02020603050405020304" pitchFamily="18" charset="0"/>
              </a:rPr>
              <a:t> </a:t>
            </a:r>
            <a:r>
              <a:rPr lang="en-US" sz="2200" spc="-10" dirty="0" smtClean="0">
                <a:latin typeface="Times New Roman" panose="02020603050405020304" pitchFamily="18" charset="0"/>
                <a:cs typeface="Times New Roman" panose="02020603050405020304" pitchFamily="18" charset="0"/>
              </a:rPr>
              <a:t>It </a:t>
            </a:r>
            <a:r>
              <a:rPr lang="en-US" sz="2200" spc="-10" dirty="0">
                <a:latin typeface="Times New Roman" panose="02020603050405020304" pitchFamily="18" charset="0"/>
                <a:cs typeface="Times New Roman" panose="02020603050405020304" pitchFamily="18" charset="0"/>
              </a:rPr>
              <a:t>is the process of hiding the implementation details of a class and only </a:t>
            </a:r>
            <a:r>
              <a:rPr lang="en-US" sz="2200" spc="-10" dirty="0" smtClean="0">
                <a:latin typeface="Times New Roman" panose="02020603050405020304" pitchFamily="18" charset="0"/>
                <a:cs typeface="Times New Roman" panose="02020603050405020304" pitchFamily="18" charset="0"/>
              </a:rPr>
              <a:t>showing </a:t>
            </a:r>
            <a:r>
              <a:rPr lang="en-US" sz="2200" spc="-10" dirty="0">
                <a:latin typeface="Times New Roman" panose="02020603050405020304" pitchFamily="18" charset="0"/>
                <a:cs typeface="Times New Roman" panose="02020603050405020304" pitchFamily="18" charset="0"/>
              </a:rPr>
              <a:t>the necessary features of the object. It helps to reduce complexity and increase efficiency by allowing you to focus on the essential </a:t>
            </a:r>
            <a:r>
              <a:rPr lang="en-US" sz="2200" spc="-10" dirty="0" smtClean="0">
                <a:latin typeface="Times New Roman" panose="02020603050405020304" pitchFamily="18" charset="0"/>
                <a:cs typeface="Times New Roman" panose="02020603050405020304" pitchFamily="18" charset="0"/>
              </a:rPr>
              <a:t>aspects.</a:t>
            </a:r>
            <a:endParaRPr sz="2200" spc="-1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82723" y="815340"/>
            <a:ext cx="7618476" cy="5373045"/>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09010" y="913516"/>
            <a:ext cx="5731360" cy="5059124"/>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28711" y="936843"/>
            <a:ext cx="4502869" cy="4778157"/>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43200" y="990600"/>
            <a:ext cx="8304994" cy="5562600"/>
          </a:xfrm>
          <a:prstGeom prst="rect">
            <a:avLst/>
          </a:prstGeom>
        </p:spPr>
      </p:pic>
      <p:sp>
        <p:nvSpPr>
          <p:cNvPr id="3" name="TextBox 2"/>
          <p:cNvSpPr txBox="1"/>
          <p:nvPr/>
        </p:nvSpPr>
        <p:spPr>
          <a:xfrm>
            <a:off x="609600" y="305455"/>
            <a:ext cx="2209800" cy="584775"/>
          </a:xfrm>
          <a:prstGeom prst="rect">
            <a:avLst/>
          </a:prstGeom>
          <a:noFill/>
        </p:spPr>
        <p:txBody>
          <a:bodyPr wrap="square" rtlCol="0">
            <a:spAutoFit/>
          </a:bodyPr>
          <a:lstStyle/>
          <a:p>
            <a:r>
              <a:rPr lang="en-US" sz="3200" b="1" dirty="0" smtClean="0">
                <a:solidFill>
                  <a:srgbClr val="7030A0"/>
                </a:solidFill>
                <a:latin typeface="Times New Roman" panose="02020603050405020304" pitchFamily="18" charset="0"/>
                <a:cs typeface="Times New Roman" panose="02020603050405020304" pitchFamily="18" charset="0"/>
              </a:rPr>
              <a:t>Inheritance</a:t>
            </a:r>
            <a:endParaRPr lang="en-IN" sz="3200" b="1"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59022" y="1059180"/>
            <a:ext cx="8037578" cy="4739640"/>
          </a:xfrm>
          <a:prstGeom prst="rect">
            <a:avLst/>
          </a:prstGeom>
        </p:spPr>
      </p:pic>
      <p:sp>
        <p:nvSpPr>
          <p:cNvPr id="3" name="TextBox 2"/>
          <p:cNvSpPr txBox="1"/>
          <p:nvPr/>
        </p:nvSpPr>
        <p:spPr>
          <a:xfrm>
            <a:off x="609600" y="305455"/>
            <a:ext cx="3200400" cy="584775"/>
          </a:xfrm>
          <a:prstGeom prst="rect">
            <a:avLst/>
          </a:prstGeom>
          <a:noFill/>
        </p:spPr>
        <p:txBody>
          <a:bodyPr wrap="square" rtlCol="0">
            <a:spAutoFit/>
          </a:bodyPr>
          <a:lstStyle/>
          <a:p>
            <a:r>
              <a:rPr lang="en-US" sz="3200" b="1" dirty="0" smtClean="0">
                <a:solidFill>
                  <a:srgbClr val="7030A0"/>
                </a:solidFill>
                <a:latin typeface="Times New Roman" panose="02020603050405020304" pitchFamily="18" charset="0"/>
                <a:cs typeface="Times New Roman" panose="02020603050405020304" pitchFamily="18" charset="0"/>
              </a:rPr>
              <a:t>Polymorphism</a:t>
            </a:r>
            <a:endParaRPr lang="en-IN" sz="3200" b="1"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09736" y="1292126"/>
            <a:ext cx="4295402" cy="4572859"/>
          </a:xfrm>
          <a:prstGeom prst="rect">
            <a:avLst/>
          </a:prstGeom>
        </p:spPr>
      </p:pic>
      <p:sp>
        <p:nvSpPr>
          <p:cNvPr id="3" name="TextBox 2"/>
          <p:cNvSpPr txBox="1"/>
          <p:nvPr/>
        </p:nvSpPr>
        <p:spPr>
          <a:xfrm>
            <a:off x="685800" y="533400"/>
            <a:ext cx="3200400" cy="584775"/>
          </a:xfrm>
          <a:prstGeom prst="rect">
            <a:avLst/>
          </a:prstGeom>
          <a:noFill/>
        </p:spPr>
        <p:txBody>
          <a:bodyPr wrap="square" rtlCol="0">
            <a:spAutoFit/>
          </a:bodyPr>
          <a:lstStyle/>
          <a:p>
            <a:r>
              <a:rPr lang="en-US" sz="3200" b="1" dirty="0" smtClean="0">
                <a:solidFill>
                  <a:srgbClr val="7030A0"/>
                </a:solidFill>
                <a:latin typeface="Times New Roman" panose="02020603050405020304" pitchFamily="18" charset="0"/>
                <a:cs typeface="Times New Roman" panose="02020603050405020304" pitchFamily="18" charset="0"/>
              </a:rPr>
              <a:t>Abstraction</a:t>
            </a:r>
            <a:endParaRPr lang="en-IN" sz="3200" b="1"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4647" y="1025453"/>
            <a:ext cx="9280712" cy="4432104"/>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2945765" cy="697230"/>
          </a:xfrm>
          <a:prstGeom prst="rect">
            <a:avLst/>
          </a:prstGeom>
        </p:spPr>
        <p:txBody>
          <a:bodyPr vert="horz" wrap="square" lIns="0" tIns="13335" rIns="0" bIns="0" rtlCol="0">
            <a:spAutoFit/>
          </a:bodyPr>
          <a:lstStyle/>
          <a:p>
            <a:pPr marL="12700">
              <a:lnSpc>
                <a:spcPct val="100000"/>
              </a:lnSpc>
              <a:spcBef>
                <a:spcPts val="105"/>
              </a:spcBef>
            </a:pPr>
            <a:r>
              <a:rPr sz="4400" b="1" spc="-5" dirty="0">
                <a:latin typeface="Calibri"/>
                <a:cs typeface="Calibri"/>
              </a:rPr>
              <a:t>Useful</a:t>
            </a:r>
            <a:r>
              <a:rPr sz="4400" b="1" spc="-125" dirty="0">
                <a:latin typeface="Calibri"/>
                <a:cs typeface="Calibri"/>
              </a:rPr>
              <a:t> </a:t>
            </a:r>
            <a:r>
              <a:rPr sz="4400" b="1" spc="-5" dirty="0">
                <a:latin typeface="Calibri"/>
                <a:cs typeface="Calibri"/>
              </a:rPr>
              <a:t>Links:</a:t>
            </a:r>
            <a:endParaRPr sz="4400">
              <a:latin typeface="Calibri"/>
              <a:cs typeface="Calibri"/>
            </a:endParaRPr>
          </a:p>
        </p:txBody>
      </p:sp>
      <p:sp>
        <p:nvSpPr>
          <p:cNvPr id="3" name="object 3"/>
          <p:cNvSpPr txBox="1"/>
          <p:nvPr/>
        </p:nvSpPr>
        <p:spPr>
          <a:xfrm>
            <a:off x="916939" y="2220430"/>
            <a:ext cx="7200265" cy="2581275"/>
          </a:xfrm>
          <a:prstGeom prst="rect">
            <a:avLst/>
          </a:prstGeom>
        </p:spPr>
        <p:txBody>
          <a:bodyPr vert="horz" wrap="square" lIns="0" tIns="12700" rIns="0" bIns="0" rtlCol="0">
            <a:spAutoFit/>
          </a:bodyPr>
          <a:lstStyle/>
          <a:p>
            <a:pPr marL="12700" marR="5080">
              <a:lnSpc>
                <a:spcPct val="119800"/>
              </a:lnSpc>
              <a:spcBef>
                <a:spcPts val="100"/>
              </a:spcBef>
            </a:pPr>
            <a:r>
              <a:rPr sz="2800" spc="-10" dirty="0">
                <a:solidFill>
                  <a:srgbClr val="D1D4DB"/>
                </a:solidFill>
                <a:latin typeface="Calibri"/>
                <a:cs typeface="Calibri"/>
                <a:hlinkClick r:id="rId2"/>
              </a:rPr>
              <a:t>1.</a:t>
            </a:r>
            <a:r>
              <a:rPr sz="2800" u="heavy" spc="-10" dirty="0">
                <a:solidFill>
                  <a:srgbClr val="0462C1"/>
                </a:solidFill>
                <a:uFill>
                  <a:solidFill>
                    <a:srgbClr val="0462C1"/>
                  </a:solidFill>
                </a:uFill>
                <a:latin typeface="Calibri"/>
                <a:cs typeface="Calibri"/>
                <a:hlinkClick r:id="rId2"/>
              </a:rPr>
              <a:t>List</a:t>
            </a:r>
            <a:r>
              <a:rPr sz="2800" u="heavy" dirty="0">
                <a:solidFill>
                  <a:srgbClr val="0462C1"/>
                </a:solidFill>
                <a:uFill>
                  <a:solidFill>
                    <a:srgbClr val="0462C1"/>
                  </a:solidFill>
                </a:uFill>
                <a:latin typeface="Calibri"/>
                <a:cs typeface="Calibri"/>
                <a:hlinkClick r:id="rId2"/>
              </a:rPr>
              <a:t> </a:t>
            </a:r>
            <a:r>
              <a:rPr sz="2800" u="heavy" spc="-5" dirty="0">
                <a:solidFill>
                  <a:srgbClr val="0462C1"/>
                </a:solidFill>
                <a:uFill>
                  <a:solidFill>
                    <a:srgbClr val="0462C1"/>
                  </a:solidFill>
                </a:uFill>
                <a:latin typeface="Calibri"/>
                <a:cs typeface="Calibri"/>
                <a:hlinkClick r:id="rId2"/>
              </a:rPr>
              <a:t>of</a:t>
            </a:r>
            <a:r>
              <a:rPr sz="2800" u="heavy" spc="-10" dirty="0">
                <a:solidFill>
                  <a:srgbClr val="0462C1"/>
                </a:solidFill>
                <a:uFill>
                  <a:solidFill>
                    <a:srgbClr val="0462C1"/>
                  </a:solidFill>
                </a:uFill>
                <a:latin typeface="Calibri"/>
                <a:cs typeface="Calibri"/>
                <a:hlinkClick r:id="rId2"/>
              </a:rPr>
              <a:t> Object-Oriented</a:t>
            </a:r>
            <a:r>
              <a:rPr sz="2800" u="heavy" spc="25" dirty="0">
                <a:solidFill>
                  <a:srgbClr val="0462C1"/>
                </a:solidFill>
                <a:uFill>
                  <a:solidFill>
                    <a:srgbClr val="0462C1"/>
                  </a:solidFill>
                </a:uFill>
                <a:latin typeface="Calibri"/>
                <a:cs typeface="Calibri"/>
                <a:hlinkClick r:id="rId2"/>
              </a:rPr>
              <a:t> </a:t>
            </a:r>
            <a:r>
              <a:rPr sz="2800" u="heavy" spc="-15" dirty="0">
                <a:solidFill>
                  <a:srgbClr val="0462C1"/>
                </a:solidFill>
                <a:uFill>
                  <a:solidFill>
                    <a:srgbClr val="0462C1"/>
                  </a:solidFill>
                </a:uFill>
                <a:latin typeface="Calibri"/>
                <a:cs typeface="Calibri"/>
                <a:hlinkClick r:id="rId2"/>
              </a:rPr>
              <a:t>Programming</a:t>
            </a:r>
            <a:r>
              <a:rPr sz="2800" u="heavy" spc="20" dirty="0">
                <a:solidFill>
                  <a:srgbClr val="0462C1"/>
                </a:solidFill>
                <a:uFill>
                  <a:solidFill>
                    <a:srgbClr val="0462C1"/>
                  </a:solidFill>
                </a:uFill>
                <a:latin typeface="Calibri"/>
                <a:cs typeface="Calibri"/>
                <a:hlinkClick r:id="rId2"/>
              </a:rPr>
              <a:t> </a:t>
            </a:r>
            <a:r>
              <a:rPr sz="2800" u="heavy" spc="-10" dirty="0">
                <a:solidFill>
                  <a:srgbClr val="0462C1"/>
                </a:solidFill>
                <a:uFill>
                  <a:solidFill>
                    <a:srgbClr val="0462C1"/>
                  </a:solidFill>
                </a:uFill>
                <a:latin typeface="Calibri"/>
                <a:cs typeface="Calibri"/>
                <a:hlinkClick r:id="rId2"/>
              </a:rPr>
              <a:t>Languages </a:t>
            </a:r>
            <a:r>
              <a:rPr sz="2800" spc="-620" dirty="0">
                <a:solidFill>
                  <a:srgbClr val="0462C1"/>
                </a:solidFill>
                <a:latin typeface="Calibri"/>
                <a:cs typeface="Calibri"/>
              </a:rPr>
              <a:t> </a:t>
            </a:r>
            <a:r>
              <a:rPr sz="2800" spc="-10" dirty="0">
                <a:solidFill>
                  <a:srgbClr val="D1D4DB"/>
                </a:solidFill>
                <a:latin typeface="Calibri"/>
                <a:cs typeface="Calibri"/>
                <a:hlinkClick r:id="rId3"/>
              </a:rPr>
              <a:t>2.</a:t>
            </a:r>
            <a:r>
              <a:rPr sz="2800" u="heavy" spc="-10" dirty="0">
                <a:solidFill>
                  <a:srgbClr val="0462C1"/>
                </a:solidFill>
                <a:uFill>
                  <a:solidFill>
                    <a:srgbClr val="0462C1"/>
                  </a:solidFill>
                </a:uFill>
                <a:latin typeface="Calibri"/>
                <a:cs typeface="Calibri"/>
                <a:hlinkClick r:id="rId3"/>
              </a:rPr>
              <a:t>Introduction</a:t>
            </a:r>
            <a:r>
              <a:rPr sz="2800" u="heavy" spc="30" dirty="0">
                <a:solidFill>
                  <a:srgbClr val="0462C1"/>
                </a:solidFill>
                <a:uFill>
                  <a:solidFill>
                    <a:srgbClr val="0462C1"/>
                  </a:solidFill>
                </a:uFill>
                <a:latin typeface="Calibri"/>
                <a:cs typeface="Calibri"/>
                <a:hlinkClick r:id="rId3"/>
              </a:rPr>
              <a:t> </a:t>
            </a:r>
            <a:r>
              <a:rPr sz="2800" u="heavy" spc="-20" dirty="0">
                <a:solidFill>
                  <a:srgbClr val="0462C1"/>
                </a:solidFill>
                <a:uFill>
                  <a:solidFill>
                    <a:srgbClr val="0462C1"/>
                  </a:solidFill>
                </a:uFill>
                <a:latin typeface="Calibri"/>
                <a:cs typeface="Calibri"/>
                <a:hlinkClick r:id="rId3"/>
              </a:rPr>
              <a:t>to</a:t>
            </a:r>
            <a:r>
              <a:rPr sz="2800" u="heavy" spc="-5" dirty="0">
                <a:solidFill>
                  <a:srgbClr val="0462C1"/>
                </a:solidFill>
                <a:uFill>
                  <a:solidFill>
                    <a:srgbClr val="0462C1"/>
                  </a:solidFill>
                </a:uFill>
                <a:latin typeface="Calibri"/>
                <a:cs typeface="Calibri"/>
                <a:hlinkClick r:id="rId3"/>
              </a:rPr>
              <a:t> </a:t>
            </a:r>
            <a:r>
              <a:rPr sz="2800" u="heavy" spc="-10" dirty="0">
                <a:solidFill>
                  <a:srgbClr val="0462C1"/>
                </a:solidFill>
                <a:uFill>
                  <a:solidFill>
                    <a:srgbClr val="0462C1"/>
                  </a:solidFill>
                </a:uFill>
                <a:latin typeface="Calibri"/>
                <a:cs typeface="Calibri"/>
                <a:hlinkClick r:id="rId3"/>
              </a:rPr>
              <a:t>Object-Oriented</a:t>
            </a:r>
            <a:r>
              <a:rPr sz="2800" u="heavy" spc="30" dirty="0">
                <a:solidFill>
                  <a:srgbClr val="0462C1"/>
                </a:solidFill>
                <a:uFill>
                  <a:solidFill>
                    <a:srgbClr val="0462C1"/>
                  </a:solidFill>
                </a:uFill>
                <a:latin typeface="Calibri"/>
                <a:cs typeface="Calibri"/>
                <a:hlinkClick r:id="rId3"/>
              </a:rPr>
              <a:t> </a:t>
            </a:r>
            <a:r>
              <a:rPr sz="2800" u="heavy" spc="-20" dirty="0">
                <a:solidFill>
                  <a:srgbClr val="0462C1"/>
                </a:solidFill>
                <a:uFill>
                  <a:solidFill>
                    <a:srgbClr val="0462C1"/>
                  </a:solidFill>
                </a:uFill>
                <a:latin typeface="Calibri"/>
                <a:cs typeface="Calibri"/>
                <a:hlinkClick r:id="rId3"/>
              </a:rPr>
              <a:t>Programming </a:t>
            </a:r>
            <a:r>
              <a:rPr sz="2800" spc="-15" dirty="0">
                <a:solidFill>
                  <a:srgbClr val="0462C1"/>
                </a:solidFill>
                <a:latin typeface="Calibri"/>
                <a:cs typeface="Calibri"/>
              </a:rPr>
              <a:t> </a:t>
            </a:r>
            <a:r>
              <a:rPr sz="2800" spc="-10" dirty="0">
                <a:solidFill>
                  <a:srgbClr val="D1D4DB"/>
                </a:solidFill>
                <a:latin typeface="Calibri"/>
                <a:cs typeface="Calibri"/>
                <a:hlinkClick r:id="rId4"/>
              </a:rPr>
              <a:t>3.</a:t>
            </a:r>
            <a:r>
              <a:rPr sz="2800" u="heavy" spc="-10" dirty="0">
                <a:solidFill>
                  <a:srgbClr val="0462C1"/>
                </a:solidFill>
                <a:uFill>
                  <a:solidFill>
                    <a:srgbClr val="0462C1"/>
                  </a:solidFill>
                </a:uFill>
                <a:latin typeface="Calibri"/>
                <a:cs typeface="Calibri"/>
                <a:hlinkClick r:id="rId4"/>
              </a:rPr>
              <a:t>Object-Oriented</a:t>
            </a:r>
            <a:r>
              <a:rPr sz="2800" u="heavy" spc="25" dirty="0">
                <a:solidFill>
                  <a:srgbClr val="0462C1"/>
                </a:solidFill>
                <a:uFill>
                  <a:solidFill>
                    <a:srgbClr val="0462C1"/>
                  </a:solidFill>
                </a:uFill>
                <a:latin typeface="Calibri"/>
                <a:cs typeface="Calibri"/>
                <a:hlinkClick r:id="rId4"/>
              </a:rPr>
              <a:t> </a:t>
            </a:r>
            <a:r>
              <a:rPr sz="2800" u="heavy" spc="-10" dirty="0">
                <a:solidFill>
                  <a:srgbClr val="0462C1"/>
                </a:solidFill>
                <a:uFill>
                  <a:solidFill>
                    <a:srgbClr val="0462C1"/>
                  </a:solidFill>
                </a:uFill>
                <a:latin typeface="Calibri"/>
                <a:cs typeface="Calibri"/>
                <a:hlinkClick r:id="rId4"/>
              </a:rPr>
              <a:t>Analysis</a:t>
            </a:r>
            <a:r>
              <a:rPr sz="2800" u="heavy" spc="25" dirty="0">
                <a:solidFill>
                  <a:srgbClr val="0462C1"/>
                </a:solidFill>
                <a:uFill>
                  <a:solidFill>
                    <a:srgbClr val="0462C1"/>
                  </a:solidFill>
                </a:uFill>
                <a:latin typeface="Calibri"/>
                <a:cs typeface="Calibri"/>
                <a:hlinkClick r:id="rId4"/>
              </a:rPr>
              <a:t> </a:t>
            </a:r>
            <a:r>
              <a:rPr sz="2800" u="heavy" spc="-5" dirty="0">
                <a:solidFill>
                  <a:srgbClr val="0462C1"/>
                </a:solidFill>
                <a:uFill>
                  <a:solidFill>
                    <a:srgbClr val="0462C1"/>
                  </a:solidFill>
                </a:uFill>
                <a:latin typeface="Calibri"/>
                <a:cs typeface="Calibri"/>
                <a:hlinkClick r:id="rId4"/>
              </a:rPr>
              <a:t>and</a:t>
            </a:r>
            <a:r>
              <a:rPr sz="2800" u="heavy" spc="10" dirty="0">
                <a:solidFill>
                  <a:srgbClr val="0462C1"/>
                </a:solidFill>
                <a:uFill>
                  <a:solidFill>
                    <a:srgbClr val="0462C1"/>
                  </a:solidFill>
                </a:uFill>
                <a:latin typeface="Calibri"/>
                <a:cs typeface="Calibri"/>
                <a:hlinkClick r:id="rId4"/>
              </a:rPr>
              <a:t> </a:t>
            </a:r>
            <a:r>
              <a:rPr sz="2800" u="heavy" spc="-10" dirty="0">
                <a:solidFill>
                  <a:srgbClr val="0462C1"/>
                </a:solidFill>
                <a:uFill>
                  <a:solidFill>
                    <a:srgbClr val="0462C1"/>
                  </a:solidFill>
                </a:uFill>
                <a:latin typeface="Calibri"/>
                <a:cs typeface="Calibri"/>
                <a:hlinkClick r:id="rId4"/>
              </a:rPr>
              <a:t>Design </a:t>
            </a:r>
            <a:r>
              <a:rPr sz="2800" spc="-5" dirty="0">
                <a:solidFill>
                  <a:srgbClr val="0462C1"/>
                </a:solidFill>
                <a:latin typeface="Calibri"/>
                <a:cs typeface="Calibri"/>
              </a:rPr>
              <a:t> </a:t>
            </a:r>
            <a:r>
              <a:rPr sz="2800" spc="-5" dirty="0">
                <a:solidFill>
                  <a:srgbClr val="D1D4DB"/>
                </a:solidFill>
                <a:latin typeface="Calibri"/>
                <a:cs typeface="Calibri"/>
                <a:hlinkClick r:id="rId5"/>
              </a:rPr>
              <a:t>4.</a:t>
            </a:r>
            <a:r>
              <a:rPr sz="2800" u="heavy" spc="-5" dirty="0">
                <a:solidFill>
                  <a:srgbClr val="0462C1"/>
                </a:solidFill>
                <a:uFill>
                  <a:solidFill>
                    <a:srgbClr val="0462C1"/>
                  </a:solidFill>
                </a:uFill>
                <a:latin typeface="Calibri"/>
                <a:cs typeface="Calibri"/>
                <a:hlinkClick r:id="rId5"/>
              </a:rPr>
              <a:t>Comparison</a:t>
            </a:r>
            <a:r>
              <a:rPr sz="2800" u="heavy" spc="20" dirty="0">
                <a:solidFill>
                  <a:srgbClr val="0462C1"/>
                </a:solidFill>
                <a:uFill>
                  <a:solidFill>
                    <a:srgbClr val="0462C1"/>
                  </a:solidFill>
                </a:uFill>
                <a:latin typeface="Calibri"/>
                <a:cs typeface="Calibri"/>
                <a:hlinkClick r:id="rId5"/>
              </a:rPr>
              <a:t> </a:t>
            </a:r>
            <a:r>
              <a:rPr sz="2800" u="heavy" spc="-5" dirty="0">
                <a:solidFill>
                  <a:srgbClr val="0462C1"/>
                </a:solidFill>
                <a:uFill>
                  <a:solidFill>
                    <a:srgbClr val="0462C1"/>
                  </a:solidFill>
                </a:uFill>
                <a:latin typeface="Calibri"/>
                <a:cs typeface="Calibri"/>
                <a:hlinkClick r:id="rId5"/>
              </a:rPr>
              <a:t>of</a:t>
            </a:r>
            <a:r>
              <a:rPr sz="2800" u="heavy" spc="-10" dirty="0">
                <a:solidFill>
                  <a:srgbClr val="0462C1"/>
                </a:solidFill>
                <a:uFill>
                  <a:solidFill>
                    <a:srgbClr val="0462C1"/>
                  </a:solidFill>
                </a:uFill>
                <a:latin typeface="Calibri"/>
                <a:cs typeface="Calibri"/>
                <a:hlinkClick r:id="rId5"/>
              </a:rPr>
              <a:t> </a:t>
            </a:r>
            <a:r>
              <a:rPr sz="2800" u="heavy" spc="-15" dirty="0">
                <a:solidFill>
                  <a:srgbClr val="0462C1"/>
                </a:solidFill>
                <a:uFill>
                  <a:solidFill>
                    <a:srgbClr val="0462C1"/>
                  </a:solidFill>
                </a:uFill>
                <a:latin typeface="Calibri"/>
                <a:cs typeface="Calibri"/>
                <a:hlinkClick r:id="rId5"/>
              </a:rPr>
              <a:t>Programming</a:t>
            </a:r>
            <a:r>
              <a:rPr sz="2800" u="heavy" spc="15" dirty="0">
                <a:solidFill>
                  <a:srgbClr val="0462C1"/>
                </a:solidFill>
                <a:uFill>
                  <a:solidFill>
                    <a:srgbClr val="0462C1"/>
                  </a:solidFill>
                </a:uFill>
                <a:latin typeface="Calibri"/>
                <a:cs typeface="Calibri"/>
                <a:hlinkClick r:id="rId5"/>
              </a:rPr>
              <a:t> </a:t>
            </a:r>
            <a:r>
              <a:rPr sz="2800" u="heavy" spc="-20" dirty="0">
                <a:solidFill>
                  <a:srgbClr val="0462C1"/>
                </a:solidFill>
                <a:uFill>
                  <a:solidFill>
                    <a:srgbClr val="0462C1"/>
                  </a:solidFill>
                </a:uFill>
                <a:latin typeface="Calibri"/>
                <a:cs typeface="Calibri"/>
                <a:hlinkClick r:id="rId5"/>
              </a:rPr>
              <a:t>Paradigms </a:t>
            </a:r>
            <a:r>
              <a:rPr sz="2800" spc="-15" dirty="0">
                <a:solidFill>
                  <a:srgbClr val="0462C1"/>
                </a:solidFill>
                <a:latin typeface="Calibri"/>
                <a:cs typeface="Calibri"/>
              </a:rPr>
              <a:t> </a:t>
            </a:r>
            <a:r>
              <a:rPr sz="2800" spc="-5" dirty="0">
                <a:solidFill>
                  <a:srgbClr val="D1D4DB"/>
                </a:solidFill>
                <a:latin typeface="Calibri"/>
                <a:cs typeface="Calibri"/>
                <a:hlinkClick r:id="rId6"/>
              </a:rPr>
              <a:t>5.</a:t>
            </a:r>
            <a:r>
              <a:rPr sz="2800" u="heavy" spc="-5" dirty="0">
                <a:solidFill>
                  <a:srgbClr val="0462C1"/>
                </a:solidFill>
                <a:uFill>
                  <a:solidFill>
                    <a:srgbClr val="0462C1"/>
                  </a:solidFill>
                </a:uFill>
                <a:latin typeface="Calibri"/>
                <a:cs typeface="Calibri"/>
                <a:hlinkClick r:id="rId6"/>
              </a:rPr>
              <a:t>Choosing</a:t>
            </a:r>
            <a:r>
              <a:rPr sz="2800" u="heavy" spc="15" dirty="0">
                <a:solidFill>
                  <a:srgbClr val="0462C1"/>
                </a:solidFill>
                <a:uFill>
                  <a:solidFill>
                    <a:srgbClr val="0462C1"/>
                  </a:solidFill>
                </a:uFill>
                <a:latin typeface="Calibri"/>
                <a:cs typeface="Calibri"/>
                <a:hlinkClick r:id="rId6"/>
              </a:rPr>
              <a:t> </a:t>
            </a:r>
            <a:r>
              <a:rPr sz="2800" u="heavy" spc="-5" dirty="0">
                <a:solidFill>
                  <a:srgbClr val="0462C1"/>
                </a:solidFill>
                <a:uFill>
                  <a:solidFill>
                    <a:srgbClr val="0462C1"/>
                  </a:solidFill>
                </a:uFill>
                <a:latin typeface="Calibri"/>
                <a:cs typeface="Calibri"/>
                <a:hlinkClick r:id="rId6"/>
              </a:rPr>
              <a:t>the</a:t>
            </a:r>
            <a:r>
              <a:rPr sz="2800" u="heavy" dirty="0">
                <a:solidFill>
                  <a:srgbClr val="0462C1"/>
                </a:solidFill>
                <a:uFill>
                  <a:solidFill>
                    <a:srgbClr val="0462C1"/>
                  </a:solidFill>
                </a:uFill>
                <a:latin typeface="Calibri"/>
                <a:cs typeface="Calibri"/>
                <a:hlinkClick r:id="rId6"/>
              </a:rPr>
              <a:t> </a:t>
            </a:r>
            <a:r>
              <a:rPr sz="2800" u="heavy" spc="-10" dirty="0">
                <a:solidFill>
                  <a:srgbClr val="0462C1"/>
                </a:solidFill>
                <a:uFill>
                  <a:solidFill>
                    <a:srgbClr val="0462C1"/>
                  </a:solidFill>
                </a:uFill>
                <a:latin typeface="Calibri"/>
                <a:cs typeface="Calibri"/>
                <a:hlinkClick r:id="rId6"/>
              </a:rPr>
              <a:t>Right </a:t>
            </a:r>
            <a:r>
              <a:rPr sz="2800" u="heavy" spc="-15" dirty="0">
                <a:solidFill>
                  <a:srgbClr val="0462C1"/>
                </a:solidFill>
                <a:uFill>
                  <a:solidFill>
                    <a:srgbClr val="0462C1"/>
                  </a:solidFill>
                </a:uFill>
                <a:latin typeface="Calibri"/>
                <a:cs typeface="Calibri"/>
                <a:hlinkClick r:id="rId6"/>
              </a:rPr>
              <a:t>Programming</a:t>
            </a:r>
            <a:r>
              <a:rPr sz="2800" u="heavy" spc="20" dirty="0">
                <a:solidFill>
                  <a:srgbClr val="0462C1"/>
                </a:solidFill>
                <a:uFill>
                  <a:solidFill>
                    <a:srgbClr val="0462C1"/>
                  </a:solidFill>
                </a:uFill>
                <a:latin typeface="Calibri"/>
                <a:cs typeface="Calibri"/>
                <a:hlinkClick r:id="rId6"/>
              </a:rPr>
              <a:t> </a:t>
            </a:r>
            <a:r>
              <a:rPr sz="2800" u="heavy" spc="-10" dirty="0">
                <a:solidFill>
                  <a:srgbClr val="0462C1"/>
                </a:solidFill>
                <a:uFill>
                  <a:solidFill>
                    <a:srgbClr val="0462C1"/>
                  </a:solidFill>
                </a:uFill>
                <a:latin typeface="Calibri"/>
                <a:cs typeface="Calibri"/>
                <a:hlinkClick r:id="rId6"/>
              </a:rPr>
              <a:t>Language</a:t>
            </a:r>
            <a:endParaRPr sz="2800">
              <a:latin typeface="Calibri"/>
              <a:cs typeface="Calibri"/>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8364" y="304800"/>
            <a:ext cx="8324215" cy="629018"/>
          </a:xfrm>
          <a:prstGeom prst="rect">
            <a:avLst/>
          </a:prstGeom>
        </p:spPr>
        <p:txBody>
          <a:bodyPr vert="horz" wrap="square" lIns="0" tIns="13335" rIns="0" bIns="0" rtlCol="0">
            <a:spAutoFit/>
          </a:bodyPr>
          <a:lstStyle/>
          <a:p>
            <a:pPr marL="12700">
              <a:lnSpc>
                <a:spcPct val="100000"/>
              </a:lnSpc>
              <a:spcBef>
                <a:spcPts val="105"/>
              </a:spcBef>
            </a:pPr>
            <a:r>
              <a:rPr sz="4000" spc="-15" dirty="0">
                <a:latin typeface="Times New Roman" panose="02020603050405020304" pitchFamily="18" charset="0"/>
                <a:cs typeface="Times New Roman" panose="02020603050405020304" pitchFamily="18" charset="0"/>
              </a:rPr>
              <a:t>Properties </a:t>
            </a:r>
            <a:r>
              <a:rPr sz="4000" dirty="0">
                <a:latin typeface="Times New Roman" panose="02020603050405020304" pitchFamily="18" charset="0"/>
                <a:cs typeface="Times New Roman" panose="02020603050405020304" pitchFamily="18" charset="0"/>
              </a:rPr>
              <a:t>of</a:t>
            </a:r>
            <a:r>
              <a:rPr sz="4000" spc="-10" dirty="0">
                <a:latin typeface="Times New Roman" panose="02020603050405020304" pitchFamily="18" charset="0"/>
                <a:cs typeface="Times New Roman" panose="02020603050405020304" pitchFamily="18" charset="0"/>
              </a:rPr>
              <a:t> </a:t>
            </a:r>
            <a:r>
              <a:rPr sz="4000" spc="-5" dirty="0">
                <a:latin typeface="Times New Roman" panose="02020603050405020304" pitchFamily="18" charset="0"/>
                <a:cs typeface="Times New Roman" panose="02020603050405020304" pitchFamily="18" charset="0"/>
              </a:rPr>
              <a:t>Object</a:t>
            </a:r>
            <a:r>
              <a:rPr sz="4000" spc="-10" dirty="0">
                <a:latin typeface="Times New Roman" panose="02020603050405020304" pitchFamily="18" charset="0"/>
                <a:cs typeface="Times New Roman" panose="02020603050405020304" pitchFamily="18" charset="0"/>
              </a:rPr>
              <a:t> </a:t>
            </a:r>
            <a:r>
              <a:rPr sz="4000" spc="-15" dirty="0">
                <a:latin typeface="Times New Roman" panose="02020603050405020304" pitchFamily="18" charset="0"/>
                <a:cs typeface="Times New Roman" panose="02020603050405020304" pitchFamily="18" charset="0"/>
              </a:rPr>
              <a:t>Oriented </a:t>
            </a:r>
            <a:r>
              <a:rPr sz="4000" spc="-40" dirty="0">
                <a:latin typeface="Times New Roman" panose="02020603050405020304" pitchFamily="18" charset="0"/>
                <a:cs typeface="Times New Roman" panose="02020603050405020304" pitchFamily="18" charset="0"/>
              </a:rPr>
              <a:t>system</a:t>
            </a:r>
            <a:endParaRPr sz="4000" dirty="0">
              <a:latin typeface="Times New Roman" panose="02020603050405020304" pitchFamily="18" charset="0"/>
              <a:cs typeface="Times New Roman" panose="02020603050405020304" pitchFamily="18" charset="0"/>
            </a:endParaRPr>
          </a:p>
        </p:txBody>
      </p:sp>
      <p:sp>
        <p:nvSpPr>
          <p:cNvPr id="3" name="object 3"/>
          <p:cNvSpPr txBox="1"/>
          <p:nvPr/>
        </p:nvSpPr>
        <p:spPr>
          <a:xfrm>
            <a:off x="859789" y="1143000"/>
            <a:ext cx="10589261" cy="5083699"/>
          </a:xfrm>
          <a:prstGeom prst="rect">
            <a:avLst/>
          </a:prstGeom>
        </p:spPr>
        <p:txBody>
          <a:bodyPr vert="horz" wrap="square" lIns="0" tIns="54610" rIns="0" bIns="0" rtlCol="0">
            <a:spAutoFit/>
          </a:bodyPr>
          <a:lstStyle/>
          <a:p>
            <a:pPr marL="12065" marR="5080" algn="just">
              <a:lnSpc>
                <a:spcPct val="90000"/>
              </a:lnSpc>
              <a:spcBef>
                <a:spcPts val="430"/>
              </a:spcBef>
              <a:tabLst>
                <a:tab pos="241935" algn="l"/>
              </a:tabLst>
            </a:pPr>
            <a:r>
              <a:rPr sz="2400" spc="-10" dirty="0" smtClean="0">
                <a:latin typeface="Times New Roman" panose="02020603050405020304" pitchFamily="18" charset="0"/>
                <a:cs typeface="Times New Roman" panose="02020603050405020304" pitchFamily="18" charset="0"/>
              </a:rPr>
              <a:t>The</a:t>
            </a:r>
            <a:r>
              <a:rPr sz="2400" dirty="0" smtClean="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following</a:t>
            </a:r>
            <a:r>
              <a:rPr sz="240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are</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the</a:t>
            </a:r>
            <a:r>
              <a:rPr sz="2400" dirty="0">
                <a:latin typeface="Times New Roman" panose="02020603050405020304" pitchFamily="18" charset="0"/>
                <a:cs typeface="Times New Roman" panose="02020603050405020304" pitchFamily="18" charset="0"/>
              </a:rPr>
              <a:t> </a:t>
            </a:r>
            <a:r>
              <a:rPr sz="2400" spc="-35" dirty="0">
                <a:latin typeface="Times New Roman" panose="02020603050405020304" pitchFamily="18" charset="0"/>
                <a:cs typeface="Times New Roman" panose="02020603050405020304" pitchFamily="18" charset="0"/>
              </a:rPr>
              <a:t>key</a:t>
            </a:r>
            <a:r>
              <a:rPr sz="2400" spc="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properties </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of</a:t>
            </a:r>
            <a:r>
              <a:rPr sz="2400" spc="-10" dirty="0">
                <a:latin typeface="Times New Roman" panose="02020603050405020304" pitchFamily="18" charset="0"/>
                <a:cs typeface="Times New Roman" panose="02020603050405020304" pitchFamily="18" charset="0"/>
              </a:rPr>
              <a:t> object-oriented</a:t>
            </a:r>
            <a:r>
              <a:rPr sz="2400" spc="30" dirty="0">
                <a:latin typeface="Times New Roman" panose="02020603050405020304" pitchFamily="18" charset="0"/>
                <a:cs typeface="Times New Roman" panose="02020603050405020304" pitchFamily="18" charset="0"/>
              </a:rPr>
              <a:t> </a:t>
            </a:r>
            <a:r>
              <a:rPr sz="2400" spc="-25" dirty="0">
                <a:latin typeface="Times New Roman" panose="02020603050405020304" pitchFamily="18" charset="0"/>
                <a:cs typeface="Times New Roman" panose="02020603050405020304" pitchFamily="18" charset="0"/>
              </a:rPr>
              <a:t>systems:</a:t>
            </a:r>
            <a:endParaRPr sz="2400" dirty="0">
              <a:latin typeface="Times New Roman" panose="02020603050405020304" pitchFamily="18" charset="0"/>
              <a:cs typeface="Times New Roman" panose="02020603050405020304" pitchFamily="18" charset="0"/>
            </a:endParaRPr>
          </a:p>
          <a:p>
            <a:pPr marL="12700">
              <a:lnSpc>
                <a:spcPct val="100000"/>
              </a:lnSpc>
              <a:spcBef>
                <a:spcPts val="675"/>
              </a:spcBef>
            </a:pPr>
            <a:r>
              <a:rPr sz="2800" b="1" spc="-10" dirty="0">
                <a:solidFill>
                  <a:srgbClr val="7030A0"/>
                </a:solidFill>
                <a:latin typeface="Times New Roman" panose="02020603050405020304" pitchFamily="18" charset="0"/>
                <a:cs typeface="Times New Roman" panose="02020603050405020304" pitchFamily="18" charset="0"/>
              </a:rPr>
              <a:t>Encapsulation:</a:t>
            </a:r>
            <a:endParaRPr sz="2800" dirty="0">
              <a:solidFill>
                <a:srgbClr val="7030A0"/>
              </a:solidFill>
              <a:latin typeface="Times New Roman" panose="02020603050405020304" pitchFamily="18" charset="0"/>
              <a:cs typeface="Times New Roman" panose="02020603050405020304" pitchFamily="18" charset="0"/>
            </a:endParaRPr>
          </a:p>
          <a:p>
            <a:pPr marL="355600" marR="296545" indent="-342900" algn="just">
              <a:spcBef>
                <a:spcPts val="994"/>
              </a:spcBef>
              <a:buFont typeface="Arial" panose="020B0604020202020204" pitchFamily="34" charset="0"/>
              <a:buChar char="•"/>
            </a:pPr>
            <a:r>
              <a:rPr lang="en-US" sz="2400" spc="-10" dirty="0">
                <a:latin typeface="Times New Roman" panose="02020603050405020304" pitchFamily="18" charset="0"/>
                <a:cs typeface="Times New Roman" panose="02020603050405020304" pitchFamily="18" charset="0"/>
              </a:rPr>
              <a:t>Encapsulation is one of the four fundamental OOP concepts in Java, alongside inheritance, polymorphism, and abstraction. </a:t>
            </a:r>
            <a:endParaRPr lang="en-US" sz="2400" spc="-10" dirty="0" smtClean="0">
              <a:latin typeface="Times New Roman" panose="02020603050405020304" pitchFamily="18" charset="0"/>
              <a:cs typeface="Times New Roman" panose="02020603050405020304" pitchFamily="18" charset="0"/>
            </a:endParaRPr>
          </a:p>
          <a:p>
            <a:pPr marL="355600" marR="296545" indent="-342900" algn="just">
              <a:spcBef>
                <a:spcPts val="994"/>
              </a:spcBef>
              <a:buFont typeface="Arial" panose="020B0604020202020204" pitchFamily="34" charset="0"/>
              <a:buChar char="•"/>
            </a:pPr>
            <a:r>
              <a:rPr lang="en-US" sz="2400" spc="-10" dirty="0" smtClean="0">
                <a:latin typeface="Times New Roman" panose="02020603050405020304" pitchFamily="18" charset="0"/>
                <a:cs typeface="Times New Roman" panose="02020603050405020304" pitchFamily="18" charset="0"/>
              </a:rPr>
              <a:t>It </a:t>
            </a:r>
            <a:r>
              <a:rPr lang="en-US" sz="2400" spc="-10" dirty="0">
                <a:latin typeface="Times New Roman" panose="02020603050405020304" pitchFamily="18" charset="0"/>
                <a:cs typeface="Times New Roman" panose="02020603050405020304" pitchFamily="18" charset="0"/>
              </a:rPr>
              <a:t>is the process of wrapping data (variables) and code (methods) together into a single unit, which is known as a class. </a:t>
            </a:r>
            <a:endParaRPr lang="en-US" sz="2400" spc="-10" dirty="0" smtClean="0">
              <a:latin typeface="Times New Roman" panose="02020603050405020304" pitchFamily="18" charset="0"/>
              <a:cs typeface="Times New Roman" panose="02020603050405020304" pitchFamily="18" charset="0"/>
            </a:endParaRPr>
          </a:p>
          <a:p>
            <a:pPr marL="355600" marR="296545" indent="-342900" algn="just">
              <a:spcBef>
                <a:spcPts val="994"/>
              </a:spcBef>
              <a:buFont typeface="Arial" panose="020B0604020202020204" pitchFamily="34" charset="0"/>
              <a:buChar char="•"/>
            </a:pPr>
            <a:r>
              <a:rPr lang="en-US" sz="2400" spc="-10" dirty="0" smtClean="0">
                <a:latin typeface="Times New Roman" panose="02020603050405020304" pitchFamily="18" charset="0"/>
                <a:cs typeface="Times New Roman" panose="02020603050405020304" pitchFamily="18" charset="0"/>
              </a:rPr>
              <a:t>Encapsulation </a:t>
            </a:r>
            <a:r>
              <a:rPr lang="en-US" sz="2400" spc="-10" dirty="0">
                <a:latin typeface="Times New Roman" panose="02020603050405020304" pitchFamily="18" charset="0"/>
                <a:cs typeface="Times New Roman" panose="02020603050405020304" pitchFamily="18" charset="0"/>
              </a:rPr>
              <a:t>allows the programmer to </a:t>
            </a:r>
            <a:r>
              <a:rPr lang="en-US" sz="2400" b="1" i="1" spc="-10" dirty="0">
                <a:latin typeface="Times New Roman" panose="02020603050405020304" pitchFamily="18" charset="0"/>
                <a:cs typeface="Times New Roman" panose="02020603050405020304" pitchFamily="18" charset="0"/>
              </a:rPr>
              <a:t>control the access to data</a:t>
            </a:r>
            <a:r>
              <a:rPr lang="en-US" sz="2400" spc="-10" dirty="0">
                <a:latin typeface="Times New Roman" panose="02020603050405020304" pitchFamily="18" charset="0"/>
                <a:cs typeface="Times New Roman" panose="02020603050405020304" pitchFamily="18" charset="0"/>
              </a:rPr>
              <a:t>, </a:t>
            </a:r>
            <a:r>
              <a:rPr lang="en-US" sz="2400" b="1" i="1" spc="-10" dirty="0">
                <a:latin typeface="Times New Roman" panose="02020603050405020304" pitchFamily="18" charset="0"/>
                <a:cs typeface="Times New Roman" panose="02020603050405020304" pitchFamily="18" charset="0"/>
              </a:rPr>
              <a:t>preventing unauthorized access or modification</a:t>
            </a:r>
            <a:r>
              <a:rPr lang="en-US" sz="2400" spc="-10" dirty="0">
                <a:latin typeface="Times New Roman" panose="02020603050405020304" pitchFamily="18" charset="0"/>
                <a:cs typeface="Times New Roman" panose="02020603050405020304" pitchFamily="18" charset="0"/>
              </a:rPr>
              <a:t>. </a:t>
            </a:r>
          </a:p>
          <a:p>
            <a:pPr marL="12700" marR="296545">
              <a:spcBef>
                <a:spcPts val="994"/>
              </a:spcBef>
            </a:pPr>
            <a:r>
              <a:rPr lang="en-US" sz="2400" b="1" i="1" dirty="0" smtClean="0">
                <a:solidFill>
                  <a:schemeClr val="accent2">
                    <a:lumMod val="50000"/>
                  </a:schemeClr>
                </a:solidFill>
                <a:latin typeface="Times New Roman" panose="02020603050405020304" pitchFamily="18" charset="0"/>
                <a:cs typeface="Times New Roman" panose="02020603050405020304" pitchFamily="18" charset="0"/>
              </a:rPr>
              <a:t>Note: </a:t>
            </a:r>
            <a:r>
              <a:rPr lang="en-US" sz="2400" dirty="0" smtClean="0">
                <a:latin typeface="Times New Roman" panose="02020603050405020304" pitchFamily="18" charset="0"/>
                <a:cs typeface="Times New Roman" panose="02020603050405020304" pitchFamily="18" charset="0"/>
              </a:rPr>
              <a:t>It helps to achieve data hiding</a:t>
            </a:r>
          </a:p>
          <a:p>
            <a:pPr marL="342900" indent="-34290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People often consider encapsulation as data hiding, but that's not entirely true.</a:t>
            </a:r>
          </a:p>
          <a:p>
            <a:pPr marL="342900" indent="-34290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Encapsulation refers to the bundling of related fields and methods together. This can be used to achieve data hiding. Encapsulation in itself is not data hiding</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162891</TotalTime>
  <Words>6928</Words>
  <Application>Microsoft Office PowerPoint</Application>
  <PresentationFormat>Widescreen</PresentationFormat>
  <Paragraphs>598</Paragraphs>
  <Slides>108</Slides>
  <Notes>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108</vt:i4>
      </vt:variant>
    </vt:vector>
  </HeadingPairs>
  <TitlesOfParts>
    <vt:vector size="121" baseType="lpstr">
      <vt:lpstr>Arial Unicode MS</vt:lpstr>
      <vt:lpstr>Algerian</vt:lpstr>
      <vt:lpstr>Arial</vt:lpstr>
      <vt:lpstr>Arial MT</vt:lpstr>
      <vt:lpstr>Calibri</vt:lpstr>
      <vt:lpstr>Calibri Light</vt:lpstr>
      <vt:lpstr>Courier New</vt:lpstr>
      <vt:lpstr>D-DINExp</vt:lpstr>
      <vt:lpstr>Graphik</vt:lpstr>
      <vt:lpstr>Tahoma</vt:lpstr>
      <vt:lpstr>Times New Roman</vt:lpstr>
      <vt:lpstr>Wingdings</vt:lpstr>
      <vt:lpstr>Office Theme</vt:lpstr>
      <vt:lpstr>PowerPoint Presentation</vt:lpstr>
      <vt:lpstr>Books to Follow</vt:lpstr>
      <vt:lpstr>Evaluation Pattern</vt:lpstr>
      <vt:lpstr>Course Outcomes</vt:lpstr>
      <vt:lpstr>PowerPoint Presentation</vt:lpstr>
      <vt:lpstr>Syllabus</vt:lpstr>
      <vt:lpstr>Object-Oriented Paradigm</vt:lpstr>
      <vt:lpstr>Structured to Object Oriented Approach by  Examples</vt:lpstr>
      <vt:lpstr>PowerPoint Presentation</vt:lpstr>
      <vt:lpstr>PowerPoint Presentation</vt:lpstr>
      <vt:lpstr>Object-Oriented Analysis and Design  (OOAD) Approach</vt:lpstr>
      <vt:lpstr>Object-Oriented Approach</vt:lpstr>
      <vt:lpstr>PowerPoint Presentation</vt:lpstr>
      <vt:lpstr>PowerPoint Presentation</vt:lpstr>
      <vt:lpstr>Useful Links:</vt:lpstr>
      <vt:lpstr>Properties of Object Oriented system</vt:lpstr>
      <vt:lpstr>PowerPoint Presentation</vt:lpstr>
      <vt:lpstr>PowerPoint Presentation</vt:lpstr>
      <vt:lpstr>PowerPoint Presentation</vt:lpstr>
      <vt:lpstr>PowerPoint Presentation</vt:lpstr>
      <vt:lpstr>PowerPoint Presentation</vt:lpstr>
      <vt:lpstr>PowerPoint Presentation</vt:lpstr>
      <vt:lpstr>Benefits</vt:lpstr>
      <vt:lpstr>PowerPoint Presentation</vt:lpstr>
      <vt:lpstr>UML Diagrams</vt:lpstr>
      <vt:lpstr>What is UML?</vt:lpstr>
      <vt:lpstr>Goal of UML?</vt:lpstr>
      <vt:lpstr>Overview of UML Diagrams</vt:lpstr>
      <vt:lpstr>Class diagram</vt:lpstr>
      <vt:lpstr>PowerPoint Presentation</vt:lpstr>
      <vt:lpstr>PowerPoint Presentation</vt:lpstr>
      <vt:lpstr>PowerPoint Presentation</vt:lpstr>
      <vt:lpstr>PowerPoint Presentation</vt:lpstr>
      <vt:lpstr>Class representation in UML</vt:lpstr>
      <vt:lpstr>Class diagram Example</vt:lpstr>
      <vt:lpstr>PowerPoint Presentation</vt:lpstr>
      <vt:lpstr>Component diagram</vt:lpstr>
      <vt:lpstr>PowerPoint Presentation</vt:lpstr>
      <vt:lpstr>PowerPoint Presentation</vt:lpstr>
      <vt:lpstr>PowerPoint Presentation</vt:lpstr>
      <vt:lpstr>PowerPoint Presentation</vt:lpstr>
      <vt:lpstr>PowerPoint Presentation</vt:lpstr>
      <vt:lpstr>Deployment diagram</vt:lpstr>
      <vt:lpstr>When to use a Deployment Diagram?</vt:lpstr>
      <vt:lpstr>PowerPoint Presentation</vt:lpstr>
      <vt:lpstr>Deployment diagram Example</vt:lpstr>
      <vt:lpstr>Real estate and mortgage application system</vt:lpstr>
      <vt:lpstr>Object diagram</vt:lpstr>
      <vt:lpstr>PowerPoint Presentation</vt:lpstr>
      <vt:lpstr>Object diagram</vt:lpstr>
      <vt:lpstr>Class to Object Diagram Example - Order System</vt:lpstr>
      <vt:lpstr>PowerPoint Presentation</vt:lpstr>
      <vt:lpstr>PowerPoint Presentation</vt:lpstr>
      <vt:lpstr>Identifying Objects and classes - Representation of Objects and its state by Object Diagram </vt:lpstr>
      <vt:lpstr>PowerPoint Presentation</vt:lpstr>
      <vt:lpstr>Package diagram</vt:lpstr>
      <vt:lpstr>PowerPoint Presentation</vt:lpstr>
      <vt:lpstr>PowerPoint Presentation</vt:lpstr>
      <vt:lpstr>PowerPoint Presentation</vt:lpstr>
      <vt:lpstr>PowerPoint Presentation</vt:lpstr>
      <vt:lpstr>Behavioral - Activity diagram</vt:lpstr>
      <vt:lpstr>PowerPoint Presentation</vt:lpstr>
      <vt:lpstr>Activity diagram</vt:lpstr>
      <vt:lpstr>PowerPoint Presentation</vt:lpstr>
      <vt:lpstr>State machine diagram</vt:lpstr>
      <vt:lpstr>PowerPoint Presentation</vt:lpstr>
      <vt:lpstr>State machine diagram for order object</vt:lpstr>
      <vt:lpstr>State machine diagram to check in at an airport</vt:lpstr>
      <vt:lpstr>Use cases diagram</vt:lpstr>
      <vt:lpstr>PowerPoint Presentation</vt:lpstr>
      <vt:lpstr>PowerPoint Presentation</vt:lpstr>
      <vt:lpstr>Use case diagram to publish a book</vt:lpstr>
      <vt:lpstr>PowerPoint Presentation</vt:lpstr>
      <vt:lpstr>Interaction - Sequence diagram</vt:lpstr>
      <vt:lpstr>PowerPoint Presentation</vt:lpstr>
      <vt:lpstr>PowerPoint Presentation</vt:lpstr>
      <vt:lpstr>PowerPoint Presentation</vt:lpstr>
      <vt:lpstr>PowerPoint Presentation</vt:lpstr>
      <vt:lpstr>Communication diagram</vt:lpstr>
      <vt:lpstr>Communication diagram to add an event to a calendar</vt:lpstr>
      <vt:lpstr>Timing diagram</vt:lpstr>
      <vt:lpstr>PowerPoint Presentation</vt:lpstr>
      <vt:lpstr>PowerPoint Presentation</vt:lpstr>
      <vt:lpstr>UML diagram hierarchy</vt:lpstr>
      <vt:lpstr>UML and Object Oriented Software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Useful Links:</vt:lpstr>
      <vt:lpstr>Properties of Object Oriented system</vt:lpstr>
      <vt:lpstr>Why we need Encapsulation ?</vt:lpstr>
      <vt:lpstr>PowerPoint Presentation</vt:lpstr>
      <vt:lpstr>PowerPoint Presentation</vt:lpstr>
      <vt:lpstr>Data Hiding</vt:lpstr>
      <vt:lpstr>PowerPoint Presentation</vt:lpstr>
      <vt:lpstr>PowerPoint Presentation</vt:lpstr>
      <vt:lpstr>PowerPoint Presentation</vt:lpstr>
      <vt:lpstr>PowerPoint Presentation</vt:lpstr>
      <vt:lpstr>Books to Follow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PARADIGM</dc:title>
  <dc:creator>THULASI BIKKU</dc:creator>
  <cp:lastModifiedBy>hp</cp:lastModifiedBy>
  <cp:revision>1771</cp:revision>
  <dcterms:created xsi:type="dcterms:W3CDTF">2024-01-23T16:29:55Z</dcterms:created>
  <dcterms:modified xsi:type="dcterms:W3CDTF">2025-02-26T05:16:50Z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2023-10-26T00:00:00Z</vt:filetime>
  </property>
  <property fmtid="{D5CDD505-2E9C-101B-9397-08002B2CF9AE}" pid="3" name="Creator">
    <vt:lpwstr>Microsoft® PowerPoint® LTSC</vt:lpwstr>
  </property>
  <property fmtid="{D5CDD505-2E9C-101B-9397-08002B2CF9AE}" pid="4" name="LastSaved">
    <vt:filetime>2024-01-23T00:00:00Z</vt:filetime>
  </property>
</Properties>
</file>